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058400" cx="7772400"/>
  <p:notesSz cx="6858000" cy="9144000"/>
  <p:embeddedFontLst>
    <p:embeddedFont>
      <p:font typeface="Roboto"/>
      <p:regular r:id="rId15"/>
      <p:bold r:id="rId16"/>
      <p:italic r:id="rId17"/>
      <p:boldItalic r:id="rId18"/>
    </p:embeddedFont>
    <p:embeddedFont>
      <p:font typeface="Coustard"/>
      <p:regular r:id="rId19"/>
    </p:embeddedFont>
    <p:embeddedFont>
      <p:font typeface="Big Shoulders Display"/>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igShouldersDisplay-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BigShouldersDisplay-bold.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Coustard-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ntspace.com/savia-filled-shadow-font-f14274" TargetMode="External"/><Relationship Id="rId3" Type="http://schemas.openxmlformats.org/officeDocument/2006/relationships/hyperlink" Target="https://www.fontspace.com/antipixe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ee27e142a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ee27e14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700">
                <a:solidFill>
                  <a:srgbClr val="B3B3B3"/>
                </a:solidFill>
                <a:highlight>
                  <a:srgbClr val="EAEAEA"/>
                </a:highlight>
                <a:uFill>
                  <a:noFill/>
                </a:uFill>
                <a:latin typeface="Roboto"/>
                <a:ea typeface="Roboto"/>
                <a:cs typeface="Roboto"/>
                <a:sym typeface="Roboto"/>
                <a:hlinkClick r:id="rId2">
                  <a:extLst>
                    <a:ext uri="{A12FA001-AC4F-418D-AE19-62706E023703}">
                      <ahyp:hlinkClr val="tx"/>
                    </a:ext>
                  </a:extLst>
                </a:hlinkClick>
              </a:rPr>
              <a:t>Savia Filled Shadow</a:t>
            </a:r>
            <a:r>
              <a:rPr b="1" lang="en" sz="1700">
                <a:solidFill>
                  <a:srgbClr val="B3B3B3"/>
                </a:solidFill>
                <a:highlight>
                  <a:srgbClr val="EAEAEA"/>
                </a:highlight>
                <a:latin typeface="Roboto"/>
                <a:ea typeface="Roboto"/>
                <a:cs typeface="Roboto"/>
                <a:sym typeface="Roboto"/>
              </a:rPr>
              <a:t> </a:t>
            </a:r>
            <a:r>
              <a:rPr lang="en" sz="1700">
                <a:solidFill>
                  <a:srgbClr val="B3B3B3"/>
                </a:solidFill>
                <a:highlight>
                  <a:srgbClr val="EAEAEA"/>
                </a:highlight>
                <a:latin typeface="Roboto"/>
                <a:ea typeface="Roboto"/>
                <a:cs typeface="Roboto"/>
                <a:sym typeface="Roboto"/>
              </a:rPr>
              <a:t>by </a:t>
            </a:r>
            <a:r>
              <a:rPr lang="en" sz="1700">
                <a:solidFill>
                  <a:srgbClr val="B3B3B3"/>
                </a:solidFill>
                <a:highlight>
                  <a:srgbClr val="EAEAEA"/>
                </a:highlight>
                <a:uFill>
                  <a:noFill/>
                </a:uFill>
                <a:latin typeface="Roboto"/>
                <a:ea typeface="Roboto"/>
                <a:cs typeface="Roboto"/>
                <a:sym typeface="Roboto"/>
                <a:hlinkClick r:id="rId3">
                  <a:extLst>
                    <a:ext uri="{A12FA001-AC4F-418D-AE19-62706E023703}">
                      <ahyp:hlinkClr val="tx"/>
                    </a:ext>
                  </a:extLst>
                </a:hlinkClick>
              </a:rPr>
              <a:t>Antipixel</a:t>
            </a:r>
            <a:endParaRPr sz="1700">
              <a:solidFill>
                <a:srgbClr val="B3B3B3"/>
              </a:solidFill>
              <a:highlight>
                <a:srgbClr val="EAEAEA"/>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2bee27e142a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2bee27e142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bee27e142a_0_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bee27e142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bee27e142a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bee27e142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bee27e142a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bee27e142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bee27e142a_0_1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bee27e142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ee27e142a_0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ee27e142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bee27e142a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bee27e142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10.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647964">
            <a:off x="507525" y="3125200"/>
            <a:ext cx="3101696" cy="2451925"/>
          </a:xfrm>
          <a:prstGeom prst="rect">
            <a:avLst/>
          </a:prstGeom>
          <a:noFill/>
          <a:ln cap="flat" cmpd="sng" w="76200">
            <a:solidFill>
              <a:srgbClr val="F1C232"/>
            </a:solidFill>
            <a:prstDash val="solid"/>
            <a:round/>
            <a:headEnd len="sm" w="sm" type="none"/>
            <a:tailEnd len="sm" w="sm" type="none"/>
          </a:ln>
        </p:spPr>
      </p:pic>
      <p:grpSp>
        <p:nvGrpSpPr>
          <p:cNvPr id="55" name="Google Shape;55;p13"/>
          <p:cNvGrpSpPr/>
          <p:nvPr/>
        </p:nvGrpSpPr>
        <p:grpSpPr>
          <a:xfrm>
            <a:off x="305272" y="0"/>
            <a:ext cx="7356529" cy="2243225"/>
            <a:chOff x="335450" y="0"/>
            <a:chExt cx="7165218" cy="2243225"/>
          </a:xfrm>
        </p:grpSpPr>
        <p:sp>
          <p:nvSpPr>
            <p:cNvPr id="56" name="Google Shape;56;p13"/>
            <p:cNvSpPr/>
            <p:nvPr/>
          </p:nvSpPr>
          <p:spPr>
            <a:xfrm>
              <a:off x="335450" y="90225"/>
              <a:ext cx="7101525" cy="2153000"/>
            </a:xfrm>
            <a:prstGeom prst="flowChartPunchedTape">
              <a:avLst/>
            </a:prstGeom>
            <a:solidFill>
              <a:srgbClr val="6FA8DC"/>
            </a:solidFill>
            <a:ln cap="flat" cmpd="sng" w="76200">
              <a:solidFill>
                <a:srgbClr val="FF5EB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7" name="Google Shape;57;p13"/>
            <p:cNvPicPr preferRelativeResize="0"/>
            <p:nvPr/>
          </p:nvPicPr>
          <p:blipFill>
            <a:blip r:embed="rId4">
              <a:alphaModFix/>
            </a:blip>
            <a:stretch>
              <a:fillRect/>
            </a:stretch>
          </p:blipFill>
          <p:spPr>
            <a:xfrm rot="929168">
              <a:off x="5882405" y="164063"/>
              <a:ext cx="1438550" cy="1541699"/>
            </a:xfrm>
            <a:prstGeom prst="rect">
              <a:avLst/>
            </a:prstGeom>
            <a:noFill/>
            <a:ln>
              <a:noFill/>
            </a:ln>
          </p:spPr>
        </p:pic>
      </p:grpSp>
      <p:sp>
        <p:nvSpPr>
          <p:cNvPr id="58" name="Google Shape;58;p13"/>
          <p:cNvSpPr txBox="1"/>
          <p:nvPr/>
        </p:nvSpPr>
        <p:spPr>
          <a:xfrm>
            <a:off x="4147575" y="2490313"/>
            <a:ext cx="3300300" cy="35094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This lesson focuses on understanding </a:t>
            </a:r>
            <a:r>
              <a:rPr b="1" lang="en" sz="2400">
                <a:solidFill>
                  <a:schemeClr val="dk1"/>
                </a:solidFill>
                <a:latin typeface="Big Shoulders Display"/>
                <a:ea typeface="Big Shoulders Display"/>
                <a:cs typeface="Big Shoulders Display"/>
                <a:sym typeface="Big Shoulders Display"/>
              </a:rPr>
              <a:t>givens and variables within </a:t>
            </a:r>
            <a:r>
              <a:rPr b="1" lang="en" sz="2400">
                <a:solidFill>
                  <a:schemeClr val="dk1"/>
                </a:solidFill>
                <a:latin typeface="Big Shoulders Display"/>
                <a:ea typeface="Big Shoulders Display"/>
                <a:cs typeface="Big Shoulders Display"/>
                <a:sym typeface="Big Shoulders Display"/>
              </a:rPr>
              <a:t>the writing prompt and providing relevant text evidence that supports their answer. Students will create a pre-writing plan using the response to text pillar. </a:t>
            </a:r>
            <a:endParaRPr b="1" sz="2400">
              <a:solidFill>
                <a:schemeClr val="dk1"/>
              </a:solidFill>
              <a:latin typeface="Big Shoulders Display"/>
              <a:ea typeface="Big Shoulders Display"/>
              <a:cs typeface="Big Shoulders Display"/>
              <a:sym typeface="Big Shoulders Display"/>
            </a:endParaRPr>
          </a:p>
        </p:txBody>
      </p:sp>
      <p:pic>
        <p:nvPicPr>
          <p:cNvPr id="59" name="Google Shape;59;p13"/>
          <p:cNvPicPr preferRelativeResize="0"/>
          <p:nvPr/>
        </p:nvPicPr>
        <p:blipFill>
          <a:blip r:embed="rId5">
            <a:alphaModFix/>
          </a:blip>
          <a:stretch>
            <a:fillRect/>
          </a:stretch>
        </p:blipFill>
        <p:spPr>
          <a:xfrm rot="4171691">
            <a:off x="5733655" y="8292499"/>
            <a:ext cx="1620338" cy="2255575"/>
          </a:xfrm>
          <a:prstGeom prst="rect">
            <a:avLst/>
          </a:prstGeom>
          <a:noFill/>
          <a:ln>
            <a:noFill/>
          </a:ln>
        </p:spPr>
      </p:pic>
      <p:pic>
        <p:nvPicPr>
          <p:cNvPr id="60" name="Google Shape;60;p13"/>
          <p:cNvPicPr preferRelativeResize="0"/>
          <p:nvPr/>
        </p:nvPicPr>
        <p:blipFill>
          <a:blip r:embed="rId6">
            <a:alphaModFix/>
          </a:blip>
          <a:stretch>
            <a:fillRect/>
          </a:stretch>
        </p:blipFill>
        <p:spPr>
          <a:xfrm rot="-335855">
            <a:off x="471384" y="480085"/>
            <a:ext cx="5553706" cy="1283054"/>
          </a:xfrm>
          <a:prstGeom prst="rect">
            <a:avLst/>
          </a:prstGeom>
          <a:noFill/>
          <a:ln>
            <a:noFill/>
          </a:ln>
        </p:spPr>
      </p:pic>
      <p:sp>
        <p:nvSpPr>
          <p:cNvPr id="61" name="Google Shape;61;p13"/>
          <p:cNvSpPr txBox="1"/>
          <p:nvPr/>
        </p:nvSpPr>
        <p:spPr>
          <a:xfrm>
            <a:off x="74799" y="8958588"/>
            <a:ext cx="5129100" cy="9234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There are multiple questions provided from the story to use in the gradual release model. </a:t>
            </a:r>
            <a:endParaRPr b="1" sz="2400">
              <a:solidFill>
                <a:schemeClr val="dk1"/>
              </a:solidFill>
              <a:latin typeface="Big Shoulders Display"/>
              <a:ea typeface="Big Shoulders Display"/>
              <a:cs typeface="Big Shoulders Display"/>
              <a:sym typeface="Big Shoulders Display"/>
            </a:endParaRPr>
          </a:p>
        </p:txBody>
      </p:sp>
      <p:grpSp>
        <p:nvGrpSpPr>
          <p:cNvPr id="62" name="Google Shape;62;p13"/>
          <p:cNvGrpSpPr/>
          <p:nvPr/>
        </p:nvGrpSpPr>
        <p:grpSpPr>
          <a:xfrm>
            <a:off x="1847661" y="6194246"/>
            <a:ext cx="4077092" cy="2569828"/>
            <a:chOff x="-6515700" y="147225"/>
            <a:chExt cx="5899425" cy="3224376"/>
          </a:xfrm>
        </p:grpSpPr>
        <p:pic>
          <p:nvPicPr>
            <p:cNvPr id="63" name="Google Shape;63;p13"/>
            <p:cNvPicPr preferRelativeResize="0"/>
            <p:nvPr/>
          </p:nvPicPr>
          <p:blipFill rotWithShape="1">
            <a:blip r:embed="rId7">
              <a:alphaModFix/>
            </a:blip>
            <a:srcRect b="0" l="0" r="0" t="74396"/>
            <a:stretch/>
          </p:blipFill>
          <p:spPr>
            <a:xfrm>
              <a:off x="-6515700" y="2329825"/>
              <a:ext cx="5899425" cy="1041776"/>
            </a:xfrm>
            <a:prstGeom prst="rect">
              <a:avLst/>
            </a:prstGeom>
            <a:noFill/>
            <a:ln>
              <a:noFill/>
            </a:ln>
          </p:spPr>
        </p:pic>
        <p:pic>
          <p:nvPicPr>
            <p:cNvPr id="64" name="Google Shape;64;p13"/>
            <p:cNvPicPr preferRelativeResize="0"/>
            <p:nvPr/>
          </p:nvPicPr>
          <p:blipFill rotWithShape="1">
            <a:blip r:embed="rId7">
              <a:alphaModFix/>
            </a:blip>
            <a:srcRect b="46357" l="0" r="0" t="0"/>
            <a:stretch/>
          </p:blipFill>
          <p:spPr>
            <a:xfrm>
              <a:off x="-6515700" y="147225"/>
              <a:ext cx="5899425" cy="2182600"/>
            </a:xfrm>
            <a:prstGeom prst="rect">
              <a:avLst/>
            </a:prstGeom>
            <a:noFill/>
            <a:ln>
              <a:noFill/>
            </a:ln>
          </p:spPr>
        </p:pic>
      </p:grpSp>
      <p:pic>
        <p:nvPicPr>
          <p:cNvPr descr="EMP_Logo_4C_wTag.png" id="65" name="Google Shape;65;p13"/>
          <p:cNvPicPr preferRelativeResize="0"/>
          <p:nvPr/>
        </p:nvPicPr>
        <p:blipFill rotWithShape="1">
          <a:blip r:embed="rId8">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nvSpPr>
        <p:spPr>
          <a:xfrm>
            <a:off x="198050" y="226050"/>
            <a:ext cx="7361100" cy="94458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1"/>
                </a:solidFill>
                <a:latin typeface="Big Shoulders Display"/>
                <a:ea typeface="Big Shoulders Display"/>
                <a:cs typeface="Big Shoulders Display"/>
                <a:sym typeface="Big Shoulders Display"/>
              </a:rPr>
              <a:t>Students will work through the short constructed response steps to frame up their oral or written responses by repeating key elements of the question in the beginning of their response. Students will then practice going back into the text to provide evidence that supports and fully elaborates their answer. These slides can be assigned digitally or printed. </a:t>
            </a:r>
            <a:endParaRPr sz="24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Model the process when constructing a response to a literary text whole group. </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Analyze the prompt for givens and variables.</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Go back into the text looking for the specific literary element in question. </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 Locate the paragraph where you will find the information needed. </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Identify the evidence from the text to support your thinking. </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Write a main idea sentence - Turn the question into the response.</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Compose the body of the paragraph - paraphrase, sentence starters, cite evidence, word referents, flip the sentence subject, transitional words and phrases.</a:t>
            </a:r>
            <a:endParaRPr b="1" sz="2200">
              <a:solidFill>
                <a:schemeClr val="dk1"/>
              </a:solidFill>
              <a:latin typeface="Big Shoulders Display"/>
              <a:ea typeface="Big Shoulders Display"/>
              <a:cs typeface="Big Shoulders Display"/>
              <a:sym typeface="Big Shoulders Display"/>
            </a:endParaRPr>
          </a:p>
          <a:p>
            <a:pPr indent="-368300" lvl="0" marL="457200" rtl="0" algn="l">
              <a:spcBef>
                <a:spcPts val="1000"/>
              </a:spcBef>
              <a:spcAft>
                <a:spcPts val="0"/>
              </a:spcAft>
              <a:buClr>
                <a:schemeClr val="dk1"/>
              </a:buClr>
              <a:buSzPts val="2200"/>
              <a:buFont typeface="Big Shoulders Display"/>
              <a:buChar char="●"/>
            </a:pPr>
            <a:r>
              <a:rPr b="1" lang="en" sz="2200">
                <a:solidFill>
                  <a:schemeClr val="dk1"/>
                </a:solidFill>
                <a:latin typeface="Big Shoulders Display"/>
                <a:ea typeface="Big Shoulders Display"/>
                <a:cs typeface="Big Shoulders Display"/>
                <a:sym typeface="Big Shoulders Display"/>
              </a:rPr>
              <a:t>Wrap it up with a conclusion statement using a definitive word or phrase and restatement of the main idea statement.</a:t>
            </a:r>
            <a:endParaRPr b="1" sz="22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t/>
            </a:r>
            <a:endParaRPr b="1" i="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rPr i="1" lang="en" sz="2300">
                <a:solidFill>
                  <a:schemeClr val="dk1"/>
                </a:solidFill>
                <a:latin typeface="Big Shoulders Display"/>
                <a:ea typeface="Big Shoulders Display"/>
                <a:cs typeface="Big Shoulders Display"/>
                <a:sym typeface="Big Shoulders Display"/>
              </a:rPr>
              <a:t>Choose which literary analysis questions you will use for your class, depending on the number of days you would like to spend on the lesson. Repeat this process for each of them. Scaffold the lesson where appropriate to ensure student success. Ex- model whole class with students guiding you, have students work in small groups, pairs, and then individually when ready. </a:t>
            </a:r>
            <a:endParaRPr b="1" i="1" sz="2400">
              <a:solidFill>
                <a:schemeClr val="dk1"/>
              </a:solidFill>
              <a:latin typeface="Big Shoulders Display"/>
              <a:ea typeface="Big Shoulders Display"/>
              <a:cs typeface="Big Shoulders Display"/>
              <a:sym typeface="Big Shoulders Display"/>
            </a:endParaRPr>
          </a:p>
        </p:txBody>
      </p:sp>
      <p:pic>
        <p:nvPicPr>
          <p:cNvPr descr="EMP_Logo_4C_wTag.png" id="71" name="Google Shape;71;p14"/>
          <p:cNvPicPr preferRelativeResize="0"/>
          <p:nvPr/>
        </p:nvPicPr>
        <p:blipFill rotWithShape="1">
          <a:blip r:embed="rId3">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5"/>
          <p:cNvPicPr preferRelativeResize="0"/>
          <p:nvPr/>
        </p:nvPicPr>
        <p:blipFill>
          <a:blip r:embed="rId3">
            <a:alphaModFix/>
          </a:blip>
          <a:stretch>
            <a:fillRect/>
          </a:stretch>
        </p:blipFill>
        <p:spPr>
          <a:xfrm>
            <a:off x="152400" y="6841950"/>
            <a:ext cx="7467598" cy="3111919"/>
          </a:xfrm>
          <a:prstGeom prst="rect">
            <a:avLst/>
          </a:prstGeom>
          <a:noFill/>
          <a:ln>
            <a:noFill/>
          </a:ln>
        </p:spPr>
      </p:pic>
      <p:pic>
        <p:nvPicPr>
          <p:cNvPr id="77" name="Google Shape;77;p15"/>
          <p:cNvPicPr preferRelativeResize="0"/>
          <p:nvPr/>
        </p:nvPicPr>
        <p:blipFill>
          <a:blip r:embed="rId4">
            <a:alphaModFix/>
          </a:blip>
          <a:stretch>
            <a:fillRect/>
          </a:stretch>
        </p:blipFill>
        <p:spPr>
          <a:xfrm>
            <a:off x="152400" y="1985719"/>
            <a:ext cx="7467600" cy="4760019"/>
          </a:xfrm>
          <a:prstGeom prst="rect">
            <a:avLst/>
          </a:prstGeom>
          <a:noFill/>
          <a:ln>
            <a:noFill/>
          </a:ln>
        </p:spPr>
      </p:pic>
      <p:pic>
        <p:nvPicPr>
          <p:cNvPr descr="EMP_Logo_4C_wTag.png" id="78" name="Google Shape;78;p15"/>
          <p:cNvPicPr preferRelativeResize="0"/>
          <p:nvPr/>
        </p:nvPicPr>
        <p:blipFill rotWithShape="1">
          <a:blip r:embed="rId5">
            <a:alphaModFix/>
          </a:blip>
          <a:srcRect b="0" l="0" r="0" t="0"/>
          <a:stretch/>
        </p:blipFill>
        <p:spPr>
          <a:xfrm>
            <a:off x="5840129" y="9331601"/>
            <a:ext cx="1786887" cy="526959"/>
          </a:xfrm>
          <a:prstGeom prst="rect">
            <a:avLst/>
          </a:prstGeom>
          <a:noFill/>
          <a:ln>
            <a:noFill/>
          </a:ln>
        </p:spPr>
      </p:pic>
      <p:grpSp>
        <p:nvGrpSpPr>
          <p:cNvPr id="79" name="Google Shape;79;p15"/>
          <p:cNvGrpSpPr/>
          <p:nvPr/>
        </p:nvGrpSpPr>
        <p:grpSpPr>
          <a:xfrm>
            <a:off x="305272" y="0"/>
            <a:ext cx="7356529" cy="2243225"/>
            <a:chOff x="335450" y="0"/>
            <a:chExt cx="7165218" cy="2243225"/>
          </a:xfrm>
        </p:grpSpPr>
        <p:sp>
          <p:nvSpPr>
            <p:cNvPr id="80" name="Google Shape;80;p15"/>
            <p:cNvSpPr/>
            <p:nvPr/>
          </p:nvSpPr>
          <p:spPr>
            <a:xfrm>
              <a:off x="335450" y="90225"/>
              <a:ext cx="7101525" cy="2153000"/>
            </a:xfrm>
            <a:prstGeom prst="flowChartPunchedTape">
              <a:avLst/>
            </a:prstGeom>
            <a:solidFill>
              <a:srgbClr val="6FA8DC"/>
            </a:solidFill>
            <a:ln cap="flat" cmpd="sng" w="76200">
              <a:solidFill>
                <a:srgbClr val="FF5EB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1" name="Google Shape;81;p15"/>
            <p:cNvPicPr preferRelativeResize="0"/>
            <p:nvPr/>
          </p:nvPicPr>
          <p:blipFill>
            <a:blip r:embed="rId6">
              <a:alphaModFix/>
            </a:blip>
            <a:stretch>
              <a:fillRect/>
            </a:stretch>
          </p:blipFill>
          <p:spPr>
            <a:xfrm rot="929168">
              <a:off x="5882405" y="164063"/>
              <a:ext cx="1438550" cy="1541699"/>
            </a:xfrm>
            <a:prstGeom prst="rect">
              <a:avLst/>
            </a:prstGeom>
            <a:noFill/>
            <a:ln>
              <a:noFill/>
            </a:ln>
          </p:spPr>
        </p:pic>
      </p:grpSp>
      <p:pic>
        <p:nvPicPr>
          <p:cNvPr id="82" name="Google Shape;82;p15"/>
          <p:cNvPicPr preferRelativeResize="0"/>
          <p:nvPr/>
        </p:nvPicPr>
        <p:blipFill>
          <a:blip r:embed="rId7">
            <a:alphaModFix/>
          </a:blip>
          <a:stretch>
            <a:fillRect/>
          </a:stretch>
        </p:blipFill>
        <p:spPr>
          <a:xfrm rot="-280353">
            <a:off x="450025" y="650387"/>
            <a:ext cx="5440301" cy="111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nvSpPr>
        <p:spPr>
          <a:xfrm>
            <a:off x="2804100" y="807575"/>
            <a:ext cx="4676400" cy="18471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dk1"/>
                </a:solidFill>
                <a:latin typeface="Big Shoulders Display"/>
                <a:ea typeface="Big Shoulders Display"/>
                <a:cs typeface="Big Shoulders Display"/>
                <a:sym typeface="Big Shoulders Display"/>
              </a:rPr>
              <a:t>How did Beatrice change from the beginning to the end of the book?</a:t>
            </a:r>
            <a:endParaRPr b="1" sz="3600">
              <a:solidFill>
                <a:schemeClr val="dk1"/>
              </a:solidFill>
              <a:latin typeface="Big Shoulders Display"/>
              <a:ea typeface="Big Shoulders Display"/>
              <a:cs typeface="Big Shoulders Display"/>
              <a:sym typeface="Big Shoulders Display"/>
            </a:endParaRPr>
          </a:p>
        </p:txBody>
      </p:sp>
      <p:pic>
        <p:nvPicPr>
          <p:cNvPr id="88" name="Google Shape;88;p16"/>
          <p:cNvPicPr preferRelativeResize="0"/>
          <p:nvPr/>
        </p:nvPicPr>
        <p:blipFill>
          <a:blip r:embed="rId3">
            <a:alphaModFix/>
          </a:blip>
          <a:stretch>
            <a:fillRect/>
          </a:stretch>
        </p:blipFill>
        <p:spPr>
          <a:xfrm rot="3864167">
            <a:off x="206539" y="-321537"/>
            <a:ext cx="2379665" cy="2301521"/>
          </a:xfrm>
          <a:prstGeom prst="rect">
            <a:avLst/>
          </a:prstGeom>
          <a:noFill/>
          <a:ln>
            <a:noFill/>
          </a:ln>
        </p:spPr>
      </p:pic>
      <p:grpSp>
        <p:nvGrpSpPr>
          <p:cNvPr id="89" name="Google Shape;89;p16"/>
          <p:cNvGrpSpPr/>
          <p:nvPr/>
        </p:nvGrpSpPr>
        <p:grpSpPr>
          <a:xfrm>
            <a:off x="-5293223" y="6731254"/>
            <a:ext cx="4799182" cy="2652049"/>
            <a:chOff x="-6515700" y="147225"/>
            <a:chExt cx="5899425" cy="3224376"/>
          </a:xfrm>
        </p:grpSpPr>
        <p:pic>
          <p:nvPicPr>
            <p:cNvPr id="90" name="Google Shape;90;p16"/>
            <p:cNvPicPr preferRelativeResize="0"/>
            <p:nvPr/>
          </p:nvPicPr>
          <p:blipFill rotWithShape="1">
            <a:blip r:embed="rId4">
              <a:alphaModFix/>
            </a:blip>
            <a:srcRect b="0" l="0" r="0" t="74396"/>
            <a:stretch/>
          </p:blipFill>
          <p:spPr>
            <a:xfrm>
              <a:off x="-6515700" y="2329825"/>
              <a:ext cx="5899425" cy="1041776"/>
            </a:xfrm>
            <a:prstGeom prst="rect">
              <a:avLst/>
            </a:prstGeom>
            <a:noFill/>
            <a:ln>
              <a:noFill/>
            </a:ln>
          </p:spPr>
        </p:pic>
        <p:pic>
          <p:nvPicPr>
            <p:cNvPr id="91" name="Google Shape;91;p16"/>
            <p:cNvPicPr preferRelativeResize="0"/>
            <p:nvPr/>
          </p:nvPicPr>
          <p:blipFill rotWithShape="1">
            <a:blip r:embed="rId4">
              <a:alphaModFix/>
            </a:blip>
            <a:srcRect b="46357" l="0" r="0" t="0"/>
            <a:stretch/>
          </p:blipFill>
          <p:spPr>
            <a:xfrm>
              <a:off x="-6515700" y="147225"/>
              <a:ext cx="5899425" cy="2182600"/>
            </a:xfrm>
            <a:prstGeom prst="rect">
              <a:avLst/>
            </a:prstGeom>
            <a:noFill/>
            <a:ln>
              <a:noFill/>
            </a:ln>
          </p:spPr>
        </p:pic>
      </p:grpSp>
      <p:sp>
        <p:nvSpPr>
          <p:cNvPr id="92" name="Google Shape;92;p16"/>
          <p:cNvSpPr txBox="1"/>
          <p:nvPr/>
        </p:nvSpPr>
        <p:spPr>
          <a:xfrm>
            <a:off x="-5224350" y="420350"/>
            <a:ext cx="5029200" cy="581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t>TEACHER MODEL:</a:t>
            </a:r>
            <a:endParaRPr b="1" sz="2400"/>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Analyze the prompt for givens and variables.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Go back into the text looking for the specific literary element in question.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 Locate the paragraph where you will find the information needed.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Identify the evidence from the text to support your thinking.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Write a main idea sentence - Turn the question into the response.</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Compose the body of the paragraph - paraphrase, sentence starters, cite evidence, word referents, flip the sentence subject, transitional words and phrases.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Wrap it up with a conclusion statement using a definitive word or phrase and restatement of the main idea statement.</a:t>
            </a:r>
            <a:endParaRPr b="1" sz="2400">
              <a:latin typeface="Coustard"/>
              <a:ea typeface="Coustard"/>
              <a:cs typeface="Coustard"/>
              <a:sym typeface="Coustard"/>
            </a:endParaRPr>
          </a:p>
        </p:txBody>
      </p:sp>
      <p:sp>
        <p:nvSpPr>
          <p:cNvPr id="93" name="Google Shape;93;p16"/>
          <p:cNvSpPr/>
          <p:nvPr/>
        </p:nvSpPr>
        <p:spPr>
          <a:xfrm>
            <a:off x="366600" y="3094675"/>
            <a:ext cx="7113900" cy="64086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t>Begin here…</a:t>
            </a:r>
            <a:endParaRPr sz="1800"/>
          </a:p>
        </p:txBody>
      </p:sp>
      <p:pic>
        <p:nvPicPr>
          <p:cNvPr descr="EMP_Logo_4C_wTag.png" id="94" name="Google Shape;94;p16"/>
          <p:cNvPicPr preferRelativeResize="0"/>
          <p:nvPr/>
        </p:nvPicPr>
        <p:blipFill rotWithShape="1">
          <a:blip r:embed="rId5">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nvSpPr>
        <p:spPr>
          <a:xfrm>
            <a:off x="1640825" y="220650"/>
            <a:ext cx="5926200" cy="33246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chemeClr val="dk1"/>
                </a:solidFill>
                <a:latin typeface="Big Shoulders Display"/>
                <a:ea typeface="Big Shoulders Display"/>
                <a:cs typeface="Big Shoulders Display"/>
                <a:sym typeface="Big Shoulders Display"/>
              </a:rPr>
              <a:t>Instead of just telling you Beatrice was nervous, the author used figurative language to help you to know how Beatrice was feeling. How did the personification help the reader understand the situation better?</a:t>
            </a:r>
            <a:endParaRPr b="1" sz="3400">
              <a:solidFill>
                <a:schemeClr val="dk1"/>
              </a:solidFill>
              <a:latin typeface="Big Shoulders Display"/>
              <a:ea typeface="Big Shoulders Display"/>
              <a:cs typeface="Big Shoulders Display"/>
              <a:sym typeface="Big Shoulders Display"/>
            </a:endParaRPr>
          </a:p>
        </p:txBody>
      </p:sp>
      <p:pic>
        <p:nvPicPr>
          <p:cNvPr id="100" name="Google Shape;100;p17"/>
          <p:cNvPicPr preferRelativeResize="0"/>
          <p:nvPr/>
        </p:nvPicPr>
        <p:blipFill>
          <a:blip r:embed="rId3">
            <a:alphaModFix/>
          </a:blip>
          <a:stretch>
            <a:fillRect/>
          </a:stretch>
        </p:blipFill>
        <p:spPr>
          <a:xfrm rot="4834007">
            <a:off x="-73502" y="-113893"/>
            <a:ext cx="2062157" cy="1994437"/>
          </a:xfrm>
          <a:prstGeom prst="rect">
            <a:avLst/>
          </a:prstGeom>
          <a:noFill/>
          <a:ln>
            <a:noFill/>
          </a:ln>
        </p:spPr>
      </p:pic>
      <p:grpSp>
        <p:nvGrpSpPr>
          <p:cNvPr id="101" name="Google Shape;101;p17"/>
          <p:cNvGrpSpPr/>
          <p:nvPr/>
        </p:nvGrpSpPr>
        <p:grpSpPr>
          <a:xfrm>
            <a:off x="-5429323" y="6520929"/>
            <a:ext cx="4799182" cy="2652049"/>
            <a:chOff x="-6515700" y="147225"/>
            <a:chExt cx="5899425" cy="3224376"/>
          </a:xfrm>
        </p:grpSpPr>
        <p:pic>
          <p:nvPicPr>
            <p:cNvPr id="102" name="Google Shape;102;p17"/>
            <p:cNvPicPr preferRelativeResize="0"/>
            <p:nvPr/>
          </p:nvPicPr>
          <p:blipFill rotWithShape="1">
            <a:blip r:embed="rId4">
              <a:alphaModFix/>
            </a:blip>
            <a:srcRect b="0" l="0" r="0" t="74396"/>
            <a:stretch/>
          </p:blipFill>
          <p:spPr>
            <a:xfrm>
              <a:off x="-6515700" y="2329825"/>
              <a:ext cx="5899425" cy="1041776"/>
            </a:xfrm>
            <a:prstGeom prst="rect">
              <a:avLst/>
            </a:prstGeom>
            <a:noFill/>
            <a:ln>
              <a:noFill/>
            </a:ln>
          </p:spPr>
        </p:pic>
        <p:pic>
          <p:nvPicPr>
            <p:cNvPr id="103" name="Google Shape;103;p17"/>
            <p:cNvPicPr preferRelativeResize="0"/>
            <p:nvPr/>
          </p:nvPicPr>
          <p:blipFill rotWithShape="1">
            <a:blip r:embed="rId4">
              <a:alphaModFix/>
            </a:blip>
            <a:srcRect b="46357" l="0" r="0" t="0"/>
            <a:stretch/>
          </p:blipFill>
          <p:spPr>
            <a:xfrm>
              <a:off x="-6515700" y="147225"/>
              <a:ext cx="5899425" cy="2182600"/>
            </a:xfrm>
            <a:prstGeom prst="rect">
              <a:avLst/>
            </a:prstGeom>
            <a:noFill/>
            <a:ln>
              <a:noFill/>
            </a:ln>
          </p:spPr>
        </p:pic>
      </p:grpSp>
      <p:sp>
        <p:nvSpPr>
          <p:cNvPr id="104" name="Google Shape;104;p17"/>
          <p:cNvSpPr txBox="1"/>
          <p:nvPr/>
        </p:nvSpPr>
        <p:spPr>
          <a:xfrm>
            <a:off x="-5224350" y="420350"/>
            <a:ext cx="5029200" cy="581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t>TEACHER MODEL:</a:t>
            </a:r>
            <a:endParaRPr b="1" sz="2400"/>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Analyze the prompt for givens and variables.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Go back into the text looking for the specific literary element in question.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 Locate the paragraph where you will find the information needed.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Identify the evidence from the text to support your thinking.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Write a main idea sentence - Turn the question into the response.</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Compose the body of the paragraph - paraphrase, sentence starters, cite evidence, word referents, flip the sentence subject, transitional words and phrases.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Wrap it up with a conclusion statement using a definitive word or phrase and restatement of the main idea statement.</a:t>
            </a:r>
            <a:endParaRPr b="1" sz="2400">
              <a:latin typeface="Coustard"/>
              <a:ea typeface="Coustard"/>
              <a:cs typeface="Coustard"/>
              <a:sym typeface="Coustard"/>
            </a:endParaRPr>
          </a:p>
        </p:txBody>
      </p:sp>
      <p:sp>
        <p:nvSpPr>
          <p:cNvPr id="105" name="Google Shape;105;p17"/>
          <p:cNvSpPr/>
          <p:nvPr/>
        </p:nvSpPr>
        <p:spPr>
          <a:xfrm>
            <a:off x="378975" y="4068750"/>
            <a:ext cx="7113900" cy="58182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Begin here…</a:t>
            </a:r>
            <a:endParaRPr/>
          </a:p>
        </p:txBody>
      </p:sp>
      <p:pic>
        <p:nvPicPr>
          <p:cNvPr descr="EMP_Logo_4C_wTag.png" id="106" name="Google Shape;106;p17"/>
          <p:cNvPicPr preferRelativeResize="0"/>
          <p:nvPr/>
        </p:nvPicPr>
        <p:blipFill rotWithShape="1">
          <a:blip r:embed="rId5">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nvSpPr>
        <p:spPr>
          <a:xfrm>
            <a:off x="2622950" y="420350"/>
            <a:ext cx="4676400" cy="24012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dk1"/>
                </a:solidFill>
                <a:latin typeface="Big Shoulders Display"/>
                <a:ea typeface="Big Shoulders Display"/>
                <a:cs typeface="Big Shoulders Display"/>
                <a:sym typeface="Big Shoulders Display"/>
              </a:rPr>
              <a:t>How does the illustrator use color to give a message about what is happening on the pages of the book?</a:t>
            </a:r>
            <a:endParaRPr b="1" sz="3600">
              <a:solidFill>
                <a:schemeClr val="dk1"/>
              </a:solidFill>
              <a:latin typeface="Big Shoulders Display"/>
              <a:ea typeface="Big Shoulders Display"/>
              <a:cs typeface="Big Shoulders Display"/>
              <a:sym typeface="Big Shoulders Display"/>
            </a:endParaRPr>
          </a:p>
        </p:txBody>
      </p:sp>
      <p:pic>
        <p:nvPicPr>
          <p:cNvPr id="112" name="Google Shape;112;p18"/>
          <p:cNvPicPr preferRelativeResize="0"/>
          <p:nvPr/>
        </p:nvPicPr>
        <p:blipFill>
          <a:blip r:embed="rId3">
            <a:alphaModFix/>
          </a:blip>
          <a:stretch>
            <a:fillRect/>
          </a:stretch>
        </p:blipFill>
        <p:spPr>
          <a:xfrm rot="3864167">
            <a:off x="206539" y="-321537"/>
            <a:ext cx="2379665" cy="2301521"/>
          </a:xfrm>
          <a:prstGeom prst="rect">
            <a:avLst/>
          </a:prstGeom>
          <a:noFill/>
          <a:ln>
            <a:noFill/>
          </a:ln>
        </p:spPr>
      </p:pic>
      <p:grpSp>
        <p:nvGrpSpPr>
          <p:cNvPr id="113" name="Google Shape;113;p18"/>
          <p:cNvGrpSpPr/>
          <p:nvPr/>
        </p:nvGrpSpPr>
        <p:grpSpPr>
          <a:xfrm>
            <a:off x="-5429323" y="6520929"/>
            <a:ext cx="4799182" cy="2652049"/>
            <a:chOff x="-6515700" y="147225"/>
            <a:chExt cx="5899425" cy="3224376"/>
          </a:xfrm>
        </p:grpSpPr>
        <p:pic>
          <p:nvPicPr>
            <p:cNvPr id="114" name="Google Shape;114;p18"/>
            <p:cNvPicPr preferRelativeResize="0"/>
            <p:nvPr/>
          </p:nvPicPr>
          <p:blipFill rotWithShape="1">
            <a:blip r:embed="rId4">
              <a:alphaModFix/>
            </a:blip>
            <a:srcRect b="0" l="0" r="0" t="74396"/>
            <a:stretch/>
          </p:blipFill>
          <p:spPr>
            <a:xfrm>
              <a:off x="-6515700" y="2329825"/>
              <a:ext cx="5899425" cy="1041776"/>
            </a:xfrm>
            <a:prstGeom prst="rect">
              <a:avLst/>
            </a:prstGeom>
            <a:noFill/>
            <a:ln>
              <a:noFill/>
            </a:ln>
          </p:spPr>
        </p:pic>
        <p:pic>
          <p:nvPicPr>
            <p:cNvPr id="115" name="Google Shape;115;p18"/>
            <p:cNvPicPr preferRelativeResize="0"/>
            <p:nvPr/>
          </p:nvPicPr>
          <p:blipFill rotWithShape="1">
            <a:blip r:embed="rId4">
              <a:alphaModFix/>
            </a:blip>
            <a:srcRect b="46357" l="0" r="0" t="0"/>
            <a:stretch/>
          </p:blipFill>
          <p:spPr>
            <a:xfrm>
              <a:off x="-6515700" y="147225"/>
              <a:ext cx="5899425" cy="2182600"/>
            </a:xfrm>
            <a:prstGeom prst="rect">
              <a:avLst/>
            </a:prstGeom>
            <a:noFill/>
            <a:ln>
              <a:noFill/>
            </a:ln>
          </p:spPr>
        </p:pic>
      </p:grpSp>
      <p:sp>
        <p:nvSpPr>
          <p:cNvPr id="116" name="Google Shape;116;p18"/>
          <p:cNvSpPr txBox="1"/>
          <p:nvPr/>
        </p:nvSpPr>
        <p:spPr>
          <a:xfrm>
            <a:off x="-5224350" y="420350"/>
            <a:ext cx="5029200" cy="581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t>TEACHER MODEL:</a:t>
            </a:r>
            <a:endParaRPr b="1" sz="2400"/>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Analyze the prompt for givens and variables.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Go back into the text looking for the specific literary element in question.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 Locate the paragraph where you will find the information needed.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Identify the evidence from the text to support your thinking.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Write a main idea sentence - Turn the question into the response.</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Compose the body of the paragraph - paraphrase, sentence starters, cite evidence, word referents, flip the sentence subject, transitional words and phrases.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Wrap it up with a conclusion statement using a definitive word or phrase and restatement of the main idea statement.</a:t>
            </a:r>
            <a:endParaRPr b="1" sz="2400">
              <a:latin typeface="Coustard"/>
              <a:ea typeface="Coustard"/>
              <a:cs typeface="Coustard"/>
              <a:sym typeface="Coustard"/>
            </a:endParaRPr>
          </a:p>
        </p:txBody>
      </p:sp>
      <p:sp>
        <p:nvSpPr>
          <p:cNvPr id="117" name="Google Shape;117;p18"/>
          <p:cNvSpPr/>
          <p:nvPr/>
        </p:nvSpPr>
        <p:spPr>
          <a:xfrm>
            <a:off x="366600" y="3094675"/>
            <a:ext cx="7113900" cy="64086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chemeClr val="dk1"/>
                </a:solidFill>
              </a:rPr>
              <a:t>Begin here…</a:t>
            </a:r>
            <a:endParaRPr/>
          </a:p>
        </p:txBody>
      </p:sp>
      <p:pic>
        <p:nvPicPr>
          <p:cNvPr descr="EMP_Logo_4C_wTag.png" id="118" name="Google Shape;118;p18"/>
          <p:cNvPicPr preferRelativeResize="0"/>
          <p:nvPr/>
        </p:nvPicPr>
        <p:blipFill rotWithShape="1">
          <a:blip r:embed="rId5">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nvSpPr>
        <p:spPr>
          <a:xfrm>
            <a:off x="2622950" y="420350"/>
            <a:ext cx="4676400" cy="12930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chemeClr val="dk1"/>
                </a:solidFill>
                <a:latin typeface="Big Shoulders Display"/>
                <a:ea typeface="Big Shoulders Display"/>
                <a:cs typeface="Big Shoulders Display"/>
                <a:sym typeface="Big Shoulders Display"/>
              </a:rPr>
              <a:t>What was the theme of the story?</a:t>
            </a:r>
            <a:endParaRPr b="1" sz="3600">
              <a:solidFill>
                <a:schemeClr val="dk1"/>
              </a:solidFill>
              <a:latin typeface="Big Shoulders Display"/>
              <a:ea typeface="Big Shoulders Display"/>
              <a:cs typeface="Big Shoulders Display"/>
              <a:sym typeface="Big Shoulders Display"/>
            </a:endParaRPr>
          </a:p>
        </p:txBody>
      </p:sp>
      <p:pic>
        <p:nvPicPr>
          <p:cNvPr id="124" name="Google Shape;124;p19"/>
          <p:cNvPicPr preferRelativeResize="0"/>
          <p:nvPr/>
        </p:nvPicPr>
        <p:blipFill>
          <a:blip r:embed="rId3">
            <a:alphaModFix/>
          </a:blip>
          <a:stretch>
            <a:fillRect/>
          </a:stretch>
        </p:blipFill>
        <p:spPr>
          <a:xfrm rot="3864167">
            <a:off x="206539" y="-321537"/>
            <a:ext cx="2379665" cy="2301521"/>
          </a:xfrm>
          <a:prstGeom prst="rect">
            <a:avLst/>
          </a:prstGeom>
          <a:noFill/>
          <a:ln>
            <a:noFill/>
          </a:ln>
        </p:spPr>
      </p:pic>
      <p:grpSp>
        <p:nvGrpSpPr>
          <p:cNvPr id="125" name="Google Shape;125;p19"/>
          <p:cNvGrpSpPr/>
          <p:nvPr/>
        </p:nvGrpSpPr>
        <p:grpSpPr>
          <a:xfrm>
            <a:off x="-5429323" y="6520929"/>
            <a:ext cx="4799182" cy="2652049"/>
            <a:chOff x="-6515700" y="147225"/>
            <a:chExt cx="5899425" cy="3224376"/>
          </a:xfrm>
        </p:grpSpPr>
        <p:pic>
          <p:nvPicPr>
            <p:cNvPr id="126" name="Google Shape;126;p19"/>
            <p:cNvPicPr preferRelativeResize="0"/>
            <p:nvPr/>
          </p:nvPicPr>
          <p:blipFill rotWithShape="1">
            <a:blip r:embed="rId4">
              <a:alphaModFix/>
            </a:blip>
            <a:srcRect b="0" l="0" r="0" t="74396"/>
            <a:stretch/>
          </p:blipFill>
          <p:spPr>
            <a:xfrm>
              <a:off x="-6515700" y="2329825"/>
              <a:ext cx="5899425" cy="1041776"/>
            </a:xfrm>
            <a:prstGeom prst="rect">
              <a:avLst/>
            </a:prstGeom>
            <a:noFill/>
            <a:ln>
              <a:noFill/>
            </a:ln>
          </p:spPr>
        </p:pic>
        <p:pic>
          <p:nvPicPr>
            <p:cNvPr id="127" name="Google Shape;127;p19"/>
            <p:cNvPicPr preferRelativeResize="0"/>
            <p:nvPr/>
          </p:nvPicPr>
          <p:blipFill rotWithShape="1">
            <a:blip r:embed="rId4">
              <a:alphaModFix/>
            </a:blip>
            <a:srcRect b="46357" l="0" r="0" t="0"/>
            <a:stretch/>
          </p:blipFill>
          <p:spPr>
            <a:xfrm>
              <a:off x="-6515700" y="147225"/>
              <a:ext cx="5899425" cy="2182600"/>
            </a:xfrm>
            <a:prstGeom prst="rect">
              <a:avLst/>
            </a:prstGeom>
            <a:noFill/>
            <a:ln>
              <a:noFill/>
            </a:ln>
          </p:spPr>
        </p:pic>
      </p:grpSp>
      <p:sp>
        <p:nvSpPr>
          <p:cNvPr id="128" name="Google Shape;128;p19"/>
          <p:cNvSpPr txBox="1"/>
          <p:nvPr/>
        </p:nvSpPr>
        <p:spPr>
          <a:xfrm>
            <a:off x="-5224350" y="420350"/>
            <a:ext cx="5029200" cy="581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t>TEACHER MODEL:</a:t>
            </a:r>
            <a:endParaRPr b="1" sz="2400"/>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Analyze the prompt for givens and variables.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Go back into the text looking for the specific literary element in question.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 Locate the paragraph where you will find the information needed.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Identify the evidence from the text to support your thinking. </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Write a main idea sentence - Turn the question into the response.</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Compose the body of the paragraph - paraphrase, sentence starters, cite evidence, word referents, flip the sentence subject, transitional words and phrases.</a:t>
            </a:r>
            <a:endParaRPr sz="1800">
              <a:solidFill>
                <a:srgbClr val="000000"/>
              </a:solidFill>
              <a:latin typeface="Coustard"/>
              <a:ea typeface="Coustard"/>
              <a:cs typeface="Coustard"/>
              <a:sym typeface="Coustard"/>
            </a:endParaRPr>
          </a:p>
          <a:p>
            <a:pPr indent="-342900" lvl="0" marL="457200" rtl="0" algn="l">
              <a:spcBef>
                <a:spcPts val="0"/>
              </a:spcBef>
              <a:spcAft>
                <a:spcPts val="0"/>
              </a:spcAft>
              <a:buClr>
                <a:srgbClr val="000000"/>
              </a:buClr>
              <a:buSzPts val="1800"/>
              <a:buFont typeface="Coustard"/>
              <a:buAutoNum type="arabicPeriod"/>
            </a:pPr>
            <a:r>
              <a:rPr lang="en" sz="1800">
                <a:solidFill>
                  <a:srgbClr val="000000"/>
                </a:solidFill>
                <a:latin typeface="Coustard"/>
                <a:ea typeface="Coustard"/>
                <a:cs typeface="Coustard"/>
                <a:sym typeface="Coustard"/>
              </a:rPr>
              <a:t>Wrap it up with a conclusion statement using a definitive word or phrase and restatement of the main idea statement.</a:t>
            </a:r>
            <a:endParaRPr b="1" sz="2400">
              <a:latin typeface="Coustard"/>
              <a:ea typeface="Coustard"/>
              <a:cs typeface="Coustard"/>
              <a:sym typeface="Coustard"/>
            </a:endParaRPr>
          </a:p>
        </p:txBody>
      </p:sp>
      <p:sp>
        <p:nvSpPr>
          <p:cNvPr id="129" name="Google Shape;129;p19"/>
          <p:cNvSpPr/>
          <p:nvPr/>
        </p:nvSpPr>
        <p:spPr>
          <a:xfrm>
            <a:off x="366600" y="3094675"/>
            <a:ext cx="7113900" cy="6408600"/>
          </a:xfrm>
          <a:prstGeom prst="rect">
            <a:avLst/>
          </a:prstGeom>
          <a:solidFill>
            <a:schemeClr val="lt1"/>
          </a:solidFill>
          <a:ln cap="flat" cmpd="sng" w="762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Begin here…</a:t>
            </a:r>
            <a:endParaRPr/>
          </a:p>
        </p:txBody>
      </p:sp>
      <p:pic>
        <p:nvPicPr>
          <p:cNvPr descr="EMP_Logo_4C_wTag.png" id="130" name="Google Shape;130;p19"/>
          <p:cNvPicPr preferRelativeResize="0"/>
          <p:nvPr/>
        </p:nvPicPr>
        <p:blipFill rotWithShape="1">
          <a:blip r:embed="rId5">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0"/>
          <p:cNvPicPr preferRelativeResize="0"/>
          <p:nvPr/>
        </p:nvPicPr>
        <p:blipFill>
          <a:blip r:embed="rId3">
            <a:alphaModFix/>
          </a:blip>
          <a:stretch>
            <a:fillRect/>
          </a:stretch>
        </p:blipFill>
        <p:spPr>
          <a:xfrm rot="-144629">
            <a:off x="385650" y="2835675"/>
            <a:ext cx="3101696" cy="2451925"/>
          </a:xfrm>
          <a:prstGeom prst="rect">
            <a:avLst/>
          </a:prstGeom>
          <a:noFill/>
          <a:ln cap="flat" cmpd="sng" w="76200">
            <a:solidFill>
              <a:srgbClr val="F1C232"/>
            </a:solidFill>
            <a:prstDash val="solid"/>
            <a:round/>
            <a:headEnd len="sm" w="sm" type="none"/>
            <a:tailEnd len="sm" w="sm" type="none"/>
          </a:ln>
        </p:spPr>
      </p:pic>
      <p:grpSp>
        <p:nvGrpSpPr>
          <p:cNvPr id="136" name="Google Shape;136;p20"/>
          <p:cNvGrpSpPr/>
          <p:nvPr/>
        </p:nvGrpSpPr>
        <p:grpSpPr>
          <a:xfrm>
            <a:off x="335450" y="0"/>
            <a:ext cx="7161852" cy="2243225"/>
            <a:chOff x="335450" y="0"/>
            <a:chExt cx="7161852" cy="2243225"/>
          </a:xfrm>
        </p:grpSpPr>
        <p:sp>
          <p:nvSpPr>
            <p:cNvPr id="137" name="Google Shape;137;p20"/>
            <p:cNvSpPr/>
            <p:nvPr/>
          </p:nvSpPr>
          <p:spPr>
            <a:xfrm>
              <a:off x="335450" y="90225"/>
              <a:ext cx="7101525" cy="2153000"/>
            </a:xfrm>
            <a:prstGeom prst="flowChartPunchedTape">
              <a:avLst/>
            </a:prstGeom>
            <a:solidFill>
              <a:srgbClr val="6FA8DC"/>
            </a:solidFill>
            <a:ln cap="flat" cmpd="sng" w="76200">
              <a:solidFill>
                <a:srgbClr val="FF5EB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38" name="Google Shape;138;p20"/>
            <p:cNvPicPr preferRelativeResize="0"/>
            <p:nvPr/>
          </p:nvPicPr>
          <p:blipFill>
            <a:blip r:embed="rId4">
              <a:alphaModFix/>
            </a:blip>
            <a:stretch>
              <a:fillRect/>
            </a:stretch>
          </p:blipFill>
          <p:spPr>
            <a:xfrm rot="-264901">
              <a:off x="471639" y="587833"/>
              <a:ext cx="5369446" cy="1305031"/>
            </a:xfrm>
            <a:prstGeom prst="rect">
              <a:avLst/>
            </a:prstGeom>
            <a:noFill/>
            <a:ln>
              <a:noFill/>
            </a:ln>
          </p:spPr>
        </p:pic>
        <p:pic>
          <p:nvPicPr>
            <p:cNvPr id="139" name="Google Shape;139;p20"/>
            <p:cNvPicPr preferRelativeResize="0"/>
            <p:nvPr/>
          </p:nvPicPr>
          <p:blipFill>
            <a:blip r:embed="rId5">
              <a:alphaModFix/>
            </a:blip>
            <a:stretch>
              <a:fillRect/>
            </a:stretch>
          </p:blipFill>
          <p:spPr>
            <a:xfrm rot="929168">
              <a:off x="5879039" y="164063"/>
              <a:ext cx="1438550" cy="1541699"/>
            </a:xfrm>
            <a:prstGeom prst="rect">
              <a:avLst/>
            </a:prstGeom>
            <a:noFill/>
            <a:ln>
              <a:noFill/>
            </a:ln>
          </p:spPr>
        </p:pic>
      </p:grpSp>
      <p:sp>
        <p:nvSpPr>
          <p:cNvPr id="140" name="Google Shape;140;p20"/>
          <p:cNvSpPr txBox="1"/>
          <p:nvPr/>
        </p:nvSpPr>
        <p:spPr>
          <a:xfrm>
            <a:off x="174626" y="5880050"/>
            <a:ext cx="5083500" cy="38790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As end of year testing is soon approaching, this read aloud and writing activity comes at the perfect time! Show your students how to overcome the stress of state testing and self-doubt that it brings. Use this lesson to enable your students to use their doubts and mistakes in previous benchmarks, tests, or preparations to challenge themselves while empowering them to overcome the anxious feelings they might have. </a:t>
            </a:r>
            <a:endParaRPr b="1" sz="2400">
              <a:solidFill>
                <a:schemeClr val="dk1"/>
              </a:solidFill>
              <a:latin typeface="Big Shoulders Display"/>
              <a:ea typeface="Big Shoulders Display"/>
              <a:cs typeface="Big Shoulders Display"/>
              <a:sym typeface="Big Shoulders Display"/>
            </a:endParaRPr>
          </a:p>
        </p:txBody>
      </p:sp>
      <p:pic>
        <p:nvPicPr>
          <p:cNvPr id="141" name="Google Shape;141;p20"/>
          <p:cNvPicPr preferRelativeResize="0"/>
          <p:nvPr/>
        </p:nvPicPr>
        <p:blipFill>
          <a:blip r:embed="rId6">
            <a:alphaModFix/>
          </a:blip>
          <a:stretch>
            <a:fillRect/>
          </a:stretch>
        </p:blipFill>
        <p:spPr>
          <a:xfrm rot="4171691">
            <a:off x="5733655" y="8292499"/>
            <a:ext cx="1620338" cy="2255575"/>
          </a:xfrm>
          <a:prstGeom prst="rect">
            <a:avLst/>
          </a:prstGeom>
          <a:noFill/>
          <a:ln>
            <a:noFill/>
          </a:ln>
        </p:spPr>
      </p:pic>
      <p:pic>
        <p:nvPicPr>
          <p:cNvPr id="142" name="Google Shape;142;p20"/>
          <p:cNvPicPr preferRelativeResize="0"/>
          <p:nvPr/>
        </p:nvPicPr>
        <p:blipFill>
          <a:blip r:embed="rId7">
            <a:alphaModFix/>
          </a:blip>
          <a:stretch>
            <a:fillRect/>
          </a:stretch>
        </p:blipFill>
        <p:spPr>
          <a:xfrm rot="1557342">
            <a:off x="4184811" y="2284275"/>
            <a:ext cx="3345300" cy="3332025"/>
          </a:xfrm>
          <a:prstGeom prst="rect">
            <a:avLst/>
          </a:prstGeom>
          <a:noFill/>
          <a:ln>
            <a:noFill/>
          </a:ln>
        </p:spPr>
      </p:pic>
      <p:pic>
        <p:nvPicPr>
          <p:cNvPr descr="EMP_Logo_4C_wTag.png" id="143" name="Google Shape;143;p20"/>
          <p:cNvPicPr preferRelativeResize="0"/>
          <p:nvPr/>
        </p:nvPicPr>
        <p:blipFill rotWithShape="1">
          <a:blip r:embed="rId8">
            <a:alphaModFix/>
          </a:blip>
          <a:srcRect b="0" l="0" r="0" t="0"/>
          <a:stretch/>
        </p:blipFill>
        <p:spPr>
          <a:xfrm>
            <a:off x="5913304" y="9531451"/>
            <a:ext cx="1786887" cy="5269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1"/>
          <p:cNvPicPr preferRelativeResize="0"/>
          <p:nvPr/>
        </p:nvPicPr>
        <p:blipFill rotWithShape="1">
          <a:blip r:embed="rId3">
            <a:alphaModFix/>
          </a:blip>
          <a:srcRect b="0" l="3591" r="2635" t="2324"/>
          <a:stretch/>
        </p:blipFill>
        <p:spPr>
          <a:xfrm>
            <a:off x="334150" y="5176150"/>
            <a:ext cx="7002525" cy="4724174"/>
          </a:xfrm>
          <a:prstGeom prst="rect">
            <a:avLst/>
          </a:prstGeom>
          <a:noFill/>
          <a:ln>
            <a:noFill/>
          </a:ln>
        </p:spPr>
      </p:pic>
      <p:sp>
        <p:nvSpPr>
          <p:cNvPr id="149" name="Google Shape;149;p21"/>
          <p:cNvSpPr txBox="1"/>
          <p:nvPr/>
        </p:nvSpPr>
        <p:spPr>
          <a:xfrm>
            <a:off x="111475" y="597225"/>
            <a:ext cx="7225200" cy="4248300"/>
          </a:xfrm>
          <a:prstGeom prst="rect">
            <a:avLst/>
          </a:prstGeom>
          <a:solidFill>
            <a:srgbClr val="FF5EBC"/>
          </a:solidFill>
          <a:ln cap="flat" cmpd="sng" w="76200">
            <a:solidFill>
              <a:srgbClr val="99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As a group, reflect on mistakes that have been made in the </a:t>
            </a:r>
            <a:endParaRPr b="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past. Then, brainstorm messages that help us to learn and </a:t>
            </a:r>
            <a:endParaRPr b="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grow from mistakes. </a:t>
            </a:r>
            <a:endParaRPr b="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 A chart with examples is provided below.) </a:t>
            </a:r>
            <a:endParaRPr b="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t/>
            </a:r>
            <a:endParaRPr b="1" sz="2400">
              <a:solidFill>
                <a:schemeClr val="dk1"/>
              </a:solidFill>
              <a:latin typeface="Big Shoulders Display"/>
              <a:ea typeface="Big Shoulders Display"/>
              <a:cs typeface="Big Shoulders Display"/>
              <a:sym typeface="Big Shoulders Display"/>
            </a:endParaRPr>
          </a:p>
          <a:p>
            <a:pPr indent="0" lvl="0" marL="0" rtl="0" algn="l">
              <a:spcBef>
                <a:spcPts val="0"/>
              </a:spcBef>
              <a:spcAft>
                <a:spcPts val="0"/>
              </a:spcAft>
              <a:buNone/>
            </a:pPr>
            <a:r>
              <a:rPr b="1" lang="en" sz="2400">
                <a:solidFill>
                  <a:schemeClr val="dk1"/>
                </a:solidFill>
                <a:latin typeface="Big Shoulders Display"/>
                <a:ea typeface="Big Shoulders Display"/>
                <a:cs typeface="Big Shoulders Display"/>
                <a:sym typeface="Big Shoulders Display"/>
              </a:rPr>
              <a:t>Give students a piece of construction paper and crayons/markers. Ask them to pick one or more of the statements that meant the most to them and use it to create a fun and colorful poster for their locker/desk. The poster should remind them to see mistakes in a positive way. Have them write the chosen words on the paper and decorate it however they like.</a:t>
            </a:r>
            <a:endParaRPr b="1" sz="2400">
              <a:solidFill>
                <a:schemeClr val="dk1"/>
              </a:solidFill>
              <a:latin typeface="Big Shoulders Display"/>
              <a:ea typeface="Big Shoulders Display"/>
              <a:cs typeface="Big Shoulders Display"/>
              <a:sym typeface="Big Shoulders Display"/>
            </a:endParaRPr>
          </a:p>
        </p:txBody>
      </p:sp>
      <p:pic>
        <p:nvPicPr>
          <p:cNvPr id="150" name="Google Shape;150;p21"/>
          <p:cNvPicPr preferRelativeResize="0"/>
          <p:nvPr/>
        </p:nvPicPr>
        <p:blipFill>
          <a:blip r:embed="rId4">
            <a:alphaModFix/>
          </a:blip>
          <a:stretch>
            <a:fillRect/>
          </a:stretch>
        </p:blipFill>
        <p:spPr>
          <a:xfrm rot="2699995">
            <a:off x="6235789" y="21267"/>
            <a:ext cx="1625826" cy="1585569"/>
          </a:xfrm>
          <a:prstGeom prst="rect">
            <a:avLst/>
          </a:prstGeom>
          <a:noFill/>
          <a:ln>
            <a:noFill/>
          </a:ln>
        </p:spPr>
      </p:pic>
      <p:pic>
        <p:nvPicPr>
          <p:cNvPr descr="EMP_Logo_4C_wTag.png" id="151" name="Google Shape;151;p21"/>
          <p:cNvPicPr preferRelativeResize="0"/>
          <p:nvPr/>
        </p:nvPicPr>
        <p:blipFill rotWithShape="1">
          <a:blip r:embed="rId5">
            <a:alphaModFix/>
          </a:blip>
          <a:srcRect b="0" l="0" r="0" t="0"/>
          <a:stretch/>
        </p:blipFill>
        <p:spPr>
          <a:xfrm>
            <a:off x="5913304" y="9531451"/>
            <a:ext cx="1786887" cy="5269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