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058400" cx="7772400"/>
  <p:notesSz cx="6858000" cy="9144000"/>
  <p:embeddedFontLst>
    <p:embeddedFont>
      <p:font typeface="Happy Monkey"/>
      <p:regular r:id="rId9"/>
    </p:embeddedFont>
    <p:embeddedFont>
      <p:font typeface="Barrio"/>
      <p:regular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Barrio-regular.fntdata"/><Relationship Id="rId9" Type="http://schemas.openxmlformats.org/officeDocument/2006/relationships/font" Target="fonts/HappyMonke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4a747f5af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4a747f5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fe36d2a87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fe36d2a8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10"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69700" y="277675"/>
            <a:ext cx="552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mt="52999"/>
          </a:blip>
          <a:stretch>
            <a:fillRect/>
          </a:stretch>
        </p:blipFill>
        <p:spPr>
          <a:xfrm>
            <a:off x="61725" y="9369375"/>
            <a:ext cx="2127150" cy="627300"/>
          </a:xfrm>
          <a:prstGeom prst="rect">
            <a:avLst/>
          </a:prstGeom>
          <a:noFill/>
          <a:ln>
            <a:noFill/>
          </a:ln>
        </p:spPr>
      </p:pic>
      <p:sp>
        <p:nvSpPr>
          <p:cNvPr id="56" name="Google Shape;56;p13"/>
          <p:cNvSpPr txBox="1"/>
          <p:nvPr/>
        </p:nvSpPr>
        <p:spPr>
          <a:xfrm>
            <a:off x="152400" y="152400"/>
            <a:ext cx="7545600" cy="266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rgbClr val="333333"/>
                </a:solidFill>
                <a:latin typeface="Happy Monkey"/>
                <a:ea typeface="Happy Monkey"/>
                <a:cs typeface="Happy Monkey"/>
                <a:sym typeface="Happy Monkey"/>
              </a:rPr>
              <a:t>Objective:						                          </a:t>
            </a:r>
            <a:endParaRPr b="1" sz="1300">
              <a:solidFill>
                <a:srgbClr val="783F04"/>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sz="1300">
                <a:solidFill>
                  <a:schemeClr val="dk1"/>
                </a:solidFill>
                <a:latin typeface="Happy Monkey"/>
                <a:ea typeface="Happy Monkey"/>
                <a:cs typeface="Happy Monkey"/>
                <a:sym typeface="Happy Monkey"/>
              </a:rPr>
              <a:t>Students read closely, and analyze a narrative story or book  in order to better recognize the organizational structure, salient features, and literary elements. Students will learn to identify the literary elements and complete a literary analysis task citing evidence from the story.</a:t>
            </a:r>
            <a:endParaRPr sz="1300">
              <a:solidFill>
                <a:schemeClr val="dk1"/>
              </a:solidFill>
              <a:latin typeface="Happy Monkey"/>
              <a:ea typeface="Happy Monkey"/>
              <a:cs typeface="Happy Monkey"/>
              <a:sym typeface="Happy Monkey"/>
            </a:endParaRPr>
          </a:p>
          <a:p>
            <a:pPr indent="0" lvl="0" marL="0" rtl="0" algn="l">
              <a:lnSpc>
                <a:spcPct val="115000"/>
              </a:lnSpc>
              <a:spcBef>
                <a:spcPts val="800"/>
              </a:spcBef>
              <a:spcAft>
                <a:spcPts val="0"/>
              </a:spcAft>
              <a:buNone/>
            </a:pPr>
            <a:r>
              <a:rPr b="1" lang="en" sz="1300">
                <a:solidFill>
                  <a:srgbClr val="333333"/>
                </a:solidFill>
                <a:latin typeface="Happy Monkey"/>
                <a:ea typeface="Happy Monkey"/>
                <a:cs typeface="Happy Monkey"/>
                <a:sym typeface="Happy Monkey"/>
              </a:rPr>
              <a:t>Procedure:</a:t>
            </a:r>
            <a:endParaRPr b="1" sz="1300">
              <a:solidFill>
                <a:srgbClr val="333333"/>
              </a:solidFill>
              <a:latin typeface="Happy Monkey"/>
              <a:ea typeface="Happy Monkey"/>
              <a:cs typeface="Happy Monkey"/>
              <a:sym typeface="Happy Monkey"/>
            </a:endParaRPr>
          </a:p>
          <a:p>
            <a:pPr indent="0" lvl="0" marL="0" rtl="0" algn="l">
              <a:lnSpc>
                <a:spcPct val="115000"/>
              </a:lnSpc>
              <a:spcBef>
                <a:spcPts val="800"/>
              </a:spcBef>
              <a:spcAft>
                <a:spcPts val="0"/>
              </a:spcAft>
              <a:buNone/>
            </a:pPr>
            <a:r>
              <a:rPr lang="en" sz="1300">
                <a:solidFill>
                  <a:schemeClr val="dk1"/>
                </a:solidFill>
                <a:latin typeface="Happy Monkey"/>
                <a:ea typeface="Happy Monkey"/>
                <a:cs typeface="Happy Monkey"/>
                <a:sym typeface="Happy Monkey"/>
              </a:rPr>
              <a:t>Explain to the class that the best readers and writers learn to read closely with “author’s eyes.” This allows them to really understand writers’ craft and recognize all of the skills, techniques, and literary elements that authors use to build an effective, entertaining story.</a:t>
            </a:r>
            <a:endParaRPr sz="1300">
              <a:solidFill>
                <a:schemeClr val="dk1"/>
              </a:solidFill>
              <a:latin typeface="Happy Monkey"/>
              <a:ea typeface="Happy Monkey"/>
              <a:cs typeface="Happy Monkey"/>
              <a:sym typeface="Happy Monkey"/>
            </a:endParaRPr>
          </a:p>
        </p:txBody>
      </p:sp>
      <p:sp>
        <p:nvSpPr>
          <p:cNvPr id="57" name="Google Shape;57;p13"/>
          <p:cNvSpPr txBox="1"/>
          <p:nvPr/>
        </p:nvSpPr>
        <p:spPr>
          <a:xfrm>
            <a:off x="2598850" y="6603225"/>
            <a:ext cx="4059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800"/>
              </a:spcBef>
              <a:spcAft>
                <a:spcPts val="0"/>
              </a:spcAft>
              <a:buSzPts val="1400"/>
              <a:buFont typeface="Happy Monkey"/>
              <a:buChar char="●"/>
            </a:pPr>
            <a:r>
              <a:rPr lang="en">
                <a:latin typeface="Happy Monkey"/>
                <a:ea typeface="Happy Monkey"/>
                <a:cs typeface="Happy Monkey"/>
                <a:sym typeface="Happy Monkey"/>
              </a:rPr>
              <a:t>Read </a:t>
            </a:r>
            <a:r>
              <a:rPr lang="en">
                <a:latin typeface="Happy Monkey"/>
                <a:ea typeface="Happy Monkey"/>
                <a:cs typeface="Happy Monkey"/>
                <a:sym typeface="Happy Monkey"/>
              </a:rPr>
              <a:t> the title.</a:t>
            </a:r>
            <a:endParaRPr>
              <a:latin typeface="Happy Monkey"/>
              <a:ea typeface="Happy Monkey"/>
              <a:cs typeface="Happy Monkey"/>
              <a:sym typeface="Happy Monkey"/>
            </a:endParaRPr>
          </a:p>
          <a:p>
            <a:pPr indent="-317500" lvl="0" marL="457200" rtl="0" algn="l">
              <a:lnSpc>
                <a:spcPct val="115000"/>
              </a:lnSpc>
              <a:spcBef>
                <a:spcPts val="0"/>
              </a:spcBef>
              <a:spcAft>
                <a:spcPts val="0"/>
              </a:spcAft>
              <a:buSzPts val="1400"/>
              <a:buFont typeface="Happy Monkey"/>
              <a:buChar char="●"/>
            </a:pPr>
            <a:r>
              <a:rPr lang="en">
                <a:latin typeface="Happy Monkey"/>
                <a:ea typeface="Happy Monkey"/>
                <a:cs typeface="Happy Monkey"/>
                <a:sym typeface="Happy Monkey"/>
              </a:rPr>
              <a:t>What genre does it hint at?</a:t>
            </a:r>
            <a:endParaRPr>
              <a:latin typeface="Happy Monkey"/>
              <a:ea typeface="Happy Monkey"/>
              <a:cs typeface="Happy Monkey"/>
              <a:sym typeface="Happy Monkey"/>
            </a:endParaRPr>
          </a:p>
          <a:p>
            <a:pPr indent="-317500" lvl="0" marL="457200" rtl="0" algn="l">
              <a:lnSpc>
                <a:spcPct val="115000"/>
              </a:lnSpc>
              <a:spcBef>
                <a:spcPts val="0"/>
              </a:spcBef>
              <a:spcAft>
                <a:spcPts val="0"/>
              </a:spcAft>
              <a:buSzPts val="1400"/>
              <a:buFont typeface="Happy Monkey"/>
              <a:buChar char="●"/>
            </a:pPr>
            <a:r>
              <a:rPr lang="en">
                <a:latin typeface="Happy Monkey"/>
                <a:ea typeface="Happy Monkey"/>
                <a:cs typeface="Happy Monkey"/>
                <a:sym typeface="Happy Monkey"/>
              </a:rPr>
              <a:t>What is the author’s purpose?</a:t>
            </a:r>
            <a:endParaRPr>
              <a:latin typeface="Happy Monkey"/>
              <a:ea typeface="Happy Monkey"/>
              <a:cs typeface="Happy Monkey"/>
              <a:sym typeface="Happy Monkey"/>
            </a:endParaRPr>
          </a:p>
          <a:p>
            <a:pPr indent="-317500" lvl="0" marL="457200" rtl="0" algn="l">
              <a:lnSpc>
                <a:spcPct val="115000"/>
              </a:lnSpc>
              <a:spcBef>
                <a:spcPts val="0"/>
              </a:spcBef>
              <a:spcAft>
                <a:spcPts val="0"/>
              </a:spcAft>
              <a:buSzPts val="1400"/>
              <a:buFont typeface="Happy Monkey"/>
              <a:buChar char="●"/>
            </a:pPr>
            <a:r>
              <a:rPr lang="en">
                <a:latin typeface="Happy Monkey"/>
                <a:ea typeface="Happy Monkey"/>
                <a:cs typeface="Happy Monkey"/>
                <a:sym typeface="Happy Monkey"/>
              </a:rPr>
              <a:t>Who is the main character?</a:t>
            </a:r>
            <a:endParaRPr>
              <a:latin typeface="Happy Monkey"/>
              <a:ea typeface="Happy Monkey"/>
              <a:cs typeface="Happy Monkey"/>
              <a:sym typeface="Happy Monkey"/>
            </a:endParaRPr>
          </a:p>
          <a:p>
            <a:pPr indent="-317500" lvl="0" marL="457200" rtl="0" algn="l">
              <a:lnSpc>
                <a:spcPct val="115000"/>
              </a:lnSpc>
              <a:spcBef>
                <a:spcPts val="0"/>
              </a:spcBef>
              <a:spcAft>
                <a:spcPts val="0"/>
              </a:spcAft>
              <a:buSzPts val="1400"/>
              <a:buFont typeface="Happy Monkey"/>
              <a:buChar char="●"/>
            </a:pPr>
            <a:r>
              <a:rPr lang="en">
                <a:latin typeface="Happy Monkey"/>
                <a:ea typeface="Happy Monkey"/>
                <a:cs typeface="Happy Monkey"/>
                <a:sym typeface="Happy Monkey"/>
              </a:rPr>
              <a:t>Look the beginning and identify the skill used. *Note that most chapter books have a new entertaining beginning to start each chapter.</a:t>
            </a:r>
            <a:endParaRPr>
              <a:latin typeface="Happy Monkey"/>
              <a:ea typeface="Happy Monkey"/>
              <a:cs typeface="Happy Monkey"/>
              <a:sym typeface="Happy Monkey"/>
            </a:endParaRPr>
          </a:p>
          <a:p>
            <a:pPr indent="0" lvl="0" marL="457200" rtl="0" algn="l">
              <a:lnSpc>
                <a:spcPct val="115000"/>
              </a:lnSpc>
              <a:spcBef>
                <a:spcPts val="800"/>
              </a:spcBef>
              <a:spcAft>
                <a:spcPts val="0"/>
              </a:spcAft>
              <a:buNone/>
            </a:pPr>
            <a:r>
              <a:t/>
            </a:r>
            <a:endParaRPr sz="1500">
              <a:latin typeface="Happy Monkey"/>
              <a:ea typeface="Happy Monkey"/>
              <a:cs typeface="Happy Monkey"/>
              <a:sym typeface="Happy Monkey"/>
            </a:endParaRPr>
          </a:p>
        </p:txBody>
      </p:sp>
      <p:pic>
        <p:nvPicPr>
          <p:cNvPr id="58" name="Google Shape;58;p13"/>
          <p:cNvPicPr preferRelativeResize="0"/>
          <p:nvPr/>
        </p:nvPicPr>
        <p:blipFill rotWithShape="1">
          <a:blip r:embed="rId4">
            <a:alphaModFix/>
          </a:blip>
          <a:srcRect b="5060" l="0" r="0" t="0"/>
          <a:stretch/>
        </p:blipFill>
        <p:spPr>
          <a:xfrm>
            <a:off x="4970350" y="3761546"/>
            <a:ext cx="2727651" cy="2001079"/>
          </a:xfrm>
          <a:prstGeom prst="rect">
            <a:avLst/>
          </a:prstGeom>
          <a:noFill/>
          <a:ln>
            <a:noFill/>
          </a:ln>
        </p:spPr>
      </p:pic>
      <p:sp>
        <p:nvSpPr>
          <p:cNvPr id="59" name="Google Shape;59;p13"/>
          <p:cNvSpPr txBox="1"/>
          <p:nvPr/>
        </p:nvSpPr>
        <p:spPr>
          <a:xfrm>
            <a:off x="61725" y="2988075"/>
            <a:ext cx="5043600" cy="339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Clr>
                <a:schemeClr val="dk1"/>
              </a:buClr>
              <a:buSzPts val="1100"/>
              <a:buFont typeface="Arial"/>
              <a:buNone/>
            </a:pPr>
            <a:r>
              <a:rPr lang="en" sz="1300">
                <a:solidFill>
                  <a:schemeClr val="dk1"/>
                </a:solidFill>
                <a:latin typeface="Happy Monkey"/>
                <a:ea typeface="Happy Monkey"/>
                <a:cs typeface="Happy Monkey"/>
                <a:sym typeface="Happy Monkey"/>
              </a:rPr>
              <a:t>Using </a:t>
            </a:r>
            <a:r>
              <a:rPr lang="en" sz="1300" u="sng">
                <a:solidFill>
                  <a:schemeClr val="dk1"/>
                </a:solidFill>
                <a:latin typeface="Happy Monkey"/>
                <a:ea typeface="Happy Monkey"/>
                <a:cs typeface="Happy Monkey"/>
                <a:sym typeface="Happy Monkey"/>
              </a:rPr>
              <a:t>The </a:t>
            </a:r>
            <a:r>
              <a:rPr lang="en" sz="1300" u="sng">
                <a:solidFill>
                  <a:schemeClr val="dk1"/>
                </a:solidFill>
                <a:latin typeface="Happy Monkey"/>
                <a:ea typeface="Happy Monkey"/>
                <a:cs typeface="Happy Monkey"/>
                <a:sym typeface="Happy Monkey"/>
              </a:rPr>
              <a:t>Whipping</a:t>
            </a:r>
            <a:r>
              <a:rPr lang="en" sz="1300" u="sng">
                <a:solidFill>
                  <a:schemeClr val="dk1"/>
                </a:solidFill>
                <a:latin typeface="Happy Monkey"/>
                <a:ea typeface="Happy Monkey"/>
                <a:cs typeface="Happy Monkey"/>
                <a:sym typeface="Happy Monkey"/>
              </a:rPr>
              <a:t> </a:t>
            </a:r>
            <a:r>
              <a:rPr lang="en" sz="1300" u="sng">
                <a:solidFill>
                  <a:schemeClr val="dk1"/>
                </a:solidFill>
                <a:latin typeface="Happy Monkey"/>
                <a:ea typeface="Happy Monkey"/>
                <a:cs typeface="Happy Monkey"/>
                <a:sym typeface="Happy Monkey"/>
              </a:rPr>
              <a:t>Boy</a:t>
            </a:r>
            <a:r>
              <a:rPr lang="en" sz="1300">
                <a:solidFill>
                  <a:schemeClr val="dk1"/>
                </a:solidFill>
                <a:latin typeface="Happy Monkey"/>
                <a:ea typeface="Happy Monkey"/>
                <a:cs typeface="Happy Monkey"/>
                <a:sym typeface="Happy Monkey"/>
              </a:rPr>
              <a:t>, by Sid Fleischman,(or another grade level chapter book), distribute a copy to each student or small group. Explain that as you read the story aloud to the class, you are going to analyze the text together. In these discussions refer to the Narrative Writing Diamond and the connections to Literary Elements chart to help students understand the organization and structure of narrative stories. Instruct them to follow along with you, marking in all of the salient features of the story. Use sticky notes, or sentence strips to cite literary elements within the text.  As you do this on the smartboard or projector, have students do the same with their hard copies. </a:t>
            </a:r>
            <a:endParaRPr sz="13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a:p>
        </p:txBody>
      </p:sp>
      <p:pic>
        <p:nvPicPr>
          <p:cNvPr id="60" name="Google Shape;60;p13"/>
          <p:cNvPicPr preferRelativeResize="0"/>
          <p:nvPr/>
        </p:nvPicPr>
        <p:blipFill>
          <a:blip r:embed="rId5">
            <a:alphaModFix/>
          </a:blip>
          <a:stretch>
            <a:fillRect/>
          </a:stretch>
        </p:blipFill>
        <p:spPr>
          <a:xfrm>
            <a:off x="302780" y="6298425"/>
            <a:ext cx="2026046" cy="3000000"/>
          </a:xfrm>
          <a:prstGeom prst="rect">
            <a:avLst/>
          </a:prstGeom>
          <a:noFill/>
          <a:ln>
            <a:noFill/>
          </a:ln>
        </p:spPr>
      </p:pic>
      <p:sp>
        <p:nvSpPr>
          <p:cNvPr id="61" name="Google Shape;61;p13"/>
          <p:cNvSpPr txBox="1"/>
          <p:nvPr/>
        </p:nvSpPr>
        <p:spPr>
          <a:xfrm>
            <a:off x="2694700" y="6379875"/>
            <a:ext cx="3867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Barrio"/>
                <a:ea typeface="Barrio"/>
                <a:cs typeface="Barrio"/>
                <a:sym typeface="Barrio"/>
              </a:rPr>
              <a:t>Start with the cover!</a:t>
            </a:r>
            <a:endParaRPr sz="2100">
              <a:latin typeface="Barrio"/>
              <a:ea typeface="Barrio"/>
              <a:cs typeface="Barrio"/>
              <a:sym typeface="Barri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b="5060" l="0" r="0" t="0"/>
          <a:stretch/>
        </p:blipFill>
        <p:spPr>
          <a:xfrm>
            <a:off x="146675" y="6097588"/>
            <a:ext cx="3898351" cy="2941749"/>
          </a:xfrm>
          <a:prstGeom prst="rect">
            <a:avLst/>
          </a:prstGeom>
          <a:noFill/>
          <a:ln>
            <a:noFill/>
          </a:ln>
        </p:spPr>
      </p:pic>
      <p:pic>
        <p:nvPicPr>
          <p:cNvPr id="67" name="Google Shape;67;p14"/>
          <p:cNvPicPr preferRelativeResize="0"/>
          <p:nvPr/>
        </p:nvPicPr>
        <p:blipFill>
          <a:blip r:embed="rId4">
            <a:alphaModFix amt="52999"/>
          </a:blip>
          <a:stretch>
            <a:fillRect/>
          </a:stretch>
        </p:blipFill>
        <p:spPr>
          <a:xfrm>
            <a:off x="61725" y="9369375"/>
            <a:ext cx="2127150" cy="627300"/>
          </a:xfrm>
          <a:prstGeom prst="rect">
            <a:avLst/>
          </a:prstGeom>
          <a:noFill/>
          <a:ln>
            <a:noFill/>
          </a:ln>
        </p:spPr>
      </p:pic>
      <p:sp>
        <p:nvSpPr>
          <p:cNvPr id="68" name="Google Shape;68;p14"/>
          <p:cNvSpPr txBox="1"/>
          <p:nvPr/>
        </p:nvSpPr>
        <p:spPr>
          <a:xfrm>
            <a:off x="89525" y="0"/>
            <a:ext cx="73914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None/>
            </a:pPr>
            <a:r>
              <a:rPr lang="en">
                <a:solidFill>
                  <a:schemeClr val="dk1"/>
                </a:solidFill>
                <a:latin typeface="Happy Monkey"/>
                <a:ea typeface="Happy Monkey"/>
                <a:cs typeface="Happy Monkey"/>
                <a:sym typeface="Happy Monkey"/>
              </a:rPr>
              <a:t>Chart the narrative story features on chart paper. Review the questions and prompt students to look for these elements as you read. </a:t>
            </a:r>
            <a:endParaRPr/>
          </a:p>
        </p:txBody>
      </p:sp>
      <p:sp>
        <p:nvSpPr>
          <p:cNvPr id="69" name="Google Shape;69;p14"/>
          <p:cNvSpPr txBox="1"/>
          <p:nvPr/>
        </p:nvSpPr>
        <p:spPr>
          <a:xfrm>
            <a:off x="4092650" y="5759638"/>
            <a:ext cx="3552900" cy="238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None/>
            </a:pPr>
            <a:r>
              <a:rPr b="1" lang="en">
                <a:solidFill>
                  <a:schemeClr val="dk1"/>
                </a:solidFill>
                <a:latin typeface="Happy Monkey"/>
                <a:ea typeface="Happy Monkey"/>
                <a:cs typeface="Happy Monkey"/>
                <a:sym typeface="Happy Monkey"/>
              </a:rPr>
              <a:t>Copy and hand out the Literary Elements PDF. As you come across the information in the story add annotations on sticky notes. Remind students of the connection to the narrative diamond and literary elements so that they are recognizing where these features fall in the structure of the story. </a:t>
            </a:r>
            <a:endParaRPr/>
          </a:p>
        </p:txBody>
      </p:sp>
      <p:sp>
        <p:nvSpPr>
          <p:cNvPr id="70" name="Google Shape;70;p14"/>
          <p:cNvSpPr txBox="1"/>
          <p:nvPr/>
        </p:nvSpPr>
        <p:spPr>
          <a:xfrm>
            <a:off x="46275" y="8639125"/>
            <a:ext cx="35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4"/>
          <p:cNvSpPr txBox="1"/>
          <p:nvPr/>
        </p:nvSpPr>
        <p:spPr>
          <a:xfrm>
            <a:off x="262250" y="8561975"/>
            <a:ext cx="35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2" name="Google Shape;72;p14"/>
          <p:cNvPicPr preferRelativeResize="0"/>
          <p:nvPr/>
        </p:nvPicPr>
        <p:blipFill rotWithShape="1">
          <a:blip r:embed="rId5">
            <a:alphaModFix/>
          </a:blip>
          <a:srcRect b="0" l="0" r="0" t="11111"/>
          <a:stretch/>
        </p:blipFill>
        <p:spPr>
          <a:xfrm>
            <a:off x="123602" y="860652"/>
            <a:ext cx="3398250" cy="4027415"/>
          </a:xfrm>
          <a:prstGeom prst="rect">
            <a:avLst/>
          </a:prstGeom>
          <a:noFill/>
          <a:ln>
            <a:noFill/>
          </a:ln>
        </p:spPr>
      </p:pic>
      <p:pic>
        <p:nvPicPr>
          <p:cNvPr id="73" name="Google Shape;73;p14"/>
          <p:cNvPicPr preferRelativeResize="0"/>
          <p:nvPr/>
        </p:nvPicPr>
        <p:blipFill>
          <a:blip r:embed="rId6">
            <a:alphaModFix/>
          </a:blip>
          <a:stretch>
            <a:fillRect/>
          </a:stretch>
        </p:blipFill>
        <p:spPr>
          <a:xfrm>
            <a:off x="3713463" y="794788"/>
            <a:ext cx="3728725" cy="4816250"/>
          </a:xfrm>
          <a:prstGeom prst="rect">
            <a:avLst/>
          </a:prstGeom>
          <a:noFill/>
          <a:ln>
            <a:noFill/>
          </a:ln>
        </p:spPr>
      </p:pic>
      <p:pic>
        <p:nvPicPr>
          <p:cNvPr id="74" name="Google Shape;74;p14"/>
          <p:cNvPicPr preferRelativeResize="0"/>
          <p:nvPr/>
        </p:nvPicPr>
        <p:blipFill rotWithShape="1">
          <a:blip r:embed="rId7">
            <a:alphaModFix/>
          </a:blip>
          <a:srcRect b="0" l="34704" r="0" t="40645"/>
          <a:stretch/>
        </p:blipFill>
        <p:spPr>
          <a:xfrm>
            <a:off x="4769300" y="8290825"/>
            <a:ext cx="1617050" cy="109680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0" l="0" r="22887" t="14000"/>
          <a:stretch/>
        </p:blipFill>
        <p:spPr>
          <a:xfrm>
            <a:off x="619425" y="2384750"/>
            <a:ext cx="2819175" cy="4192200"/>
          </a:xfrm>
          <a:prstGeom prst="rect">
            <a:avLst/>
          </a:prstGeom>
          <a:noFill/>
          <a:ln>
            <a:noFill/>
          </a:ln>
        </p:spPr>
      </p:pic>
      <p:pic>
        <p:nvPicPr>
          <p:cNvPr id="80" name="Google Shape;80;p15"/>
          <p:cNvPicPr preferRelativeResize="0"/>
          <p:nvPr/>
        </p:nvPicPr>
        <p:blipFill rotWithShape="1">
          <a:blip r:embed="rId4">
            <a:alphaModFix/>
          </a:blip>
          <a:srcRect b="3938" l="0" r="0" t="0"/>
          <a:stretch/>
        </p:blipFill>
        <p:spPr>
          <a:xfrm>
            <a:off x="3718425" y="1947950"/>
            <a:ext cx="3898350" cy="4914900"/>
          </a:xfrm>
          <a:prstGeom prst="rect">
            <a:avLst/>
          </a:prstGeom>
          <a:noFill/>
          <a:ln cap="flat" cmpd="sng" w="38100">
            <a:solidFill>
              <a:schemeClr val="dk1"/>
            </a:solidFill>
            <a:prstDash val="solid"/>
            <a:round/>
            <a:headEnd len="sm" w="sm" type="none"/>
            <a:tailEnd len="sm" w="sm" type="none"/>
          </a:ln>
        </p:spPr>
      </p:pic>
      <p:sp>
        <p:nvSpPr>
          <p:cNvPr id="81" name="Google Shape;81;p15"/>
          <p:cNvSpPr txBox="1"/>
          <p:nvPr/>
        </p:nvSpPr>
        <p:spPr>
          <a:xfrm>
            <a:off x="2543175" y="9165375"/>
            <a:ext cx="507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990000"/>
                </a:solidFill>
              </a:rPr>
              <a:t>Make this your own by adjusting the level of the text for your students. This lesson can be taught with any literary text you are reading in your class!</a:t>
            </a:r>
            <a:endParaRPr b="1">
              <a:solidFill>
                <a:srgbClr val="990000"/>
              </a:solidFill>
            </a:endParaRPr>
          </a:p>
        </p:txBody>
      </p:sp>
      <p:pic>
        <p:nvPicPr>
          <p:cNvPr id="82" name="Google Shape;82;p15"/>
          <p:cNvPicPr preferRelativeResize="0"/>
          <p:nvPr/>
        </p:nvPicPr>
        <p:blipFill>
          <a:blip r:embed="rId5">
            <a:alphaModFix amt="52999"/>
          </a:blip>
          <a:stretch>
            <a:fillRect/>
          </a:stretch>
        </p:blipFill>
        <p:spPr>
          <a:xfrm>
            <a:off x="61725" y="9369375"/>
            <a:ext cx="2127150" cy="627300"/>
          </a:xfrm>
          <a:prstGeom prst="rect">
            <a:avLst/>
          </a:prstGeom>
          <a:noFill/>
          <a:ln>
            <a:noFill/>
          </a:ln>
        </p:spPr>
      </p:pic>
      <p:sp>
        <p:nvSpPr>
          <p:cNvPr id="83" name="Google Shape;83;p15"/>
          <p:cNvSpPr txBox="1"/>
          <p:nvPr/>
        </p:nvSpPr>
        <p:spPr>
          <a:xfrm>
            <a:off x="562266" y="6462638"/>
            <a:ext cx="67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4" name="Google Shape;84;p15"/>
          <p:cNvSpPr txBox="1"/>
          <p:nvPr/>
        </p:nvSpPr>
        <p:spPr>
          <a:xfrm>
            <a:off x="357150" y="142875"/>
            <a:ext cx="7058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appy Monkey"/>
                <a:ea typeface="Happy Monkey"/>
                <a:cs typeface="Happy Monkey"/>
                <a:sym typeface="Happy Monkey"/>
              </a:rPr>
              <a:t>Upon completion of the reading and </a:t>
            </a:r>
            <a:r>
              <a:rPr lang="en">
                <a:latin typeface="Happy Monkey"/>
                <a:ea typeface="Happy Monkey"/>
                <a:cs typeface="Happy Monkey"/>
                <a:sym typeface="Happy Monkey"/>
              </a:rPr>
              <a:t>analysis</a:t>
            </a:r>
            <a:r>
              <a:rPr lang="en">
                <a:latin typeface="Happy Monkey"/>
                <a:ea typeface="Happy Monkey"/>
                <a:cs typeface="Happy Monkey"/>
                <a:sym typeface="Happy Monkey"/>
              </a:rPr>
              <a:t>, students will go through the framing questions generating a literary response. This can be done together as a whole class or in small groups. </a:t>
            </a:r>
            <a:r>
              <a:rPr lang="en">
                <a:solidFill>
                  <a:schemeClr val="dk1"/>
                </a:solidFill>
                <a:latin typeface="Happy Monkey"/>
                <a:ea typeface="Happy Monkey"/>
                <a:cs typeface="Happy Monkey"/>
                <a:sym typeface="Happy Monkey"/>
              </a:rPr>
              <a:t>An easy way to answer response to text questions is to turn the important parts of the question into the beginning of your response. Using this technique ensures that your answers will be written in complete sentences. You can also utilize the sentence starters for responding to literature that are provided. This will help writers to have sentence variety in their responses. </a:t>
            </a:r>
            <a:endParaRPr>
              <a:latin typeface="Happy Monkey"/>
              <a:ea typeface="Happy Monkey"/>
              <a:cs typeface="Happy Monkey"/>
              <a:sym typeface="Happy Monkey"/>
            </a:endParaRPr>
          </a:p>
        </p:txBody>
      </p:sp>
      <p:pic>
        <p:nvPicPr>
          <p:cNvPr id="85" name="Google Shape;85;p15"/>
          <p:cNvPicPr preferRelativeResize="0"/>
          <p:nvPr/>
        </p:nvPicPr>
        <p:blipFill>
          <a:blip r:embed="rId6">
            <a:alphaModFix/>
          </a:blip>
          <a:stretch>
            <a:fillRect/>
          </a:stretch>
        </p:blipFill>
        <p:spPr>
          <a:xfrm>
            <a:off x="190500" y="7531146"/>
            <a:ext cx="1066800" cy="1398550"/>
          </a:xfrm>
          <a:prstGeom prst="rect">
            <a:avLst/>
          </a:prstGeom>
          <a:noFill/>
          <a:ln>
            <a:noFill/>
          </a:ln>
        </p:spPr>
      </p:pic>
      <p:pic>
        <p:nvPicPr>
          <p:cNvPr id="86" name="Google Shape;86;p15"/>
          <p:cNvPicPr preferRelativeResize="0"/>
          <p:nvPr/>
        </p:nvPicPr>
        <p:blipFill>
          <a:blip r:embed="rId7">
            <a:alphaModFix/>
          </a:blip>
          <a:stretch>
            <a:fillRect/>
          </a:stretch>
        </p:blipFill>
        <p:spPr>
          <a:xfrm rot="-686612">
            <a:off x="1567200" y="7062875"/>
            <a:ext cx="1338011" cy="1997725"/>
          </a:xfrm>
          <a:prstGeom prst="rect">
            <a:avLst/>
          </a:prstGeom>
          <a:noFill/>
          <a:ln>
            <a:noFill/>
          </a:ln>
        </p:spPr>
      </p:pic>
      <p:pic>
        <p:nvPicPr>
          <p:cNvPr id="87" name="Google Shape;87;p15"/>
          <p:cNvPicPr preferRelativeResize="0"/>
          <p:nvPr/>
        </p:nvPicPr>
        <p:blipFill>
          <a:blip r:embed="rId8">
            <a:alphaModFix/>
          </a:blip>
          <a:stretch>
            <a:fillRect/>
          </a:stretch>
        </p:blipFill>
        <p:spPr>
          <a:xfrm>
            <a:off x="6514225" y="7831875"/>
            <a:ext cx="977225" cy="1333500"/>
          </a:xfrm>
          <a:prstGeom prst="rect">
            <a:avLst/>
          </a:prstGeom>
          <a:noFill/>
          <a:ln>
            <a:noFill/>
          </a:ln>
        </p:spPr>
      </p:pic>
      <p:pic>
        <p:nvPicPr>
          <p:cNvPr id="88" name="Google Shape;88;p15"/>
          <p:cNvPicPr preferRelativeResize="0"/>
          <p:nvPr/>
        </p:nvPicPr>
        <p:blipFill>
          <a:blip r:embed="rId9">
            <a:alphaModFix/>
          </a:blip>
          <a:stretch>
            <a:fillRect/>
          </a:stretch>
        </p:blipFill>
        <p:spPr>
          <a:xfrm>
            <a:off x="3313271" y="7679475"/>
            <a:ext cx="893128" cy="1333500"/>
          </a:xfrm>
          <a:prstGeom prst="rect">
            <a:avLst/>
          </a:prstGeom>
          <a:noFill/>
          <a:ln>
            <a:noFill/>
          </a:ln>
        </p:spPr>
      </p:pic>
      <p:pic>
        <p:nvPicPr>
          <p:cNvPr id="89" name="Google Shape;89;p15"/>
          <p:cNvPicPr preferRelativeResize="0"/>
          <p:nvPr/>
        </p:nvPicPr>
        <p:blipFill>
          <a:blip r:embed="rId10">
            <a:alphaModFix/>
          </a:blip>
          <a:stretch>
            <a:fillRect/>
          </a:stretch>
        </p:blipFill>
        <p:spPr>
          <a:xfrm rot="721247">
            <a:off x="4733931" y="7251277"/>
            <a:ext cx="1175250" cy="18115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