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Architects Daughter"/>
      <p:regular r:id="rId16"/>
    </p:embeddedFont>
    <p:embeddedFont>
      <p:font typeface="Gloria Hallelujah"/>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GloriaHallelujah-regular.fntdata"/><Relationship Id="rId16" Type="http://schemas.openxmlformats.org/officeDocument/2006/relationships/font" Target="fonts/ArchitectsDaught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98d36b316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98d36b316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8c088016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8c088016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8d36b316c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8d36b316c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98d36b316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98d36b316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8d36b316c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8d36b316c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8d36b316c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8d36b316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8d36b316c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8d36b316c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8d36b316c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8d36b316c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a0495316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a0495316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0" y="0"/>
            <a:ext cx="9084775"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slide" Target="/ppt/slides/slide2.xml"/><Relationship Id="rId7"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hyperlink" Target="http://www.youtube.com/watch?v=1GiX9F_Fp6k"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slide" Target="/ppt/slides/slide2.xml"/><Relationship Id="rId4" Type="http://schemas.openxmlformats.org/officeDocument/2006/relationships/image" Target="../media/image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slide" Target="/ppt/slides/slide2.xml"/><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slide" Target="/ppt/slides/slide6.xml"/><Relationship Id="rId7" Type="http://schemas.openxmlformats.org/officeDocument/2006/relationships/image" Target="../media/image6.png"/><Relationship Id="rId8" Type="http://schemas.openxmlformats.org/officeDocument/2006/relationships/slide" Target="/ppt/slid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slide" Target="/ppt/slides/slide2.xml"/><Relationship Id="rId6" Type="http://schemas.openxmlformats.org/officeDocument/2006/relationships/image" Target="../media/image4.png"/><Relationship Id="rId7" Type="http://schemas.openxmlformats.org/officeDocument/2006/relationships/slide" Target="/ppt/slides/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slide" Target="/ppt/slides/slide2.xml"/><Relationship Id="rId6" Type="http://schemas.openxmlformats.org/officeDocument/2006/relationships/image" Target="../media/image4.png"/><Relationship Id="rId7" Type="http://schemas.openxmlformats.org/officeDocument/2006/relationships/slide" Target="/ppt/slides/slid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slide" Target="/ppt/slides/slide9.xml"/><Relationship Id="rId4" Type="http://schemas.openxmlformats.org/officeDocument/2006/relationships/image" Target="../media/image5.png"/><Relationship Id="rId9" Type="http://schemas.openxmlformats.org/officeDocument/2006/relationships/slide" Target="/ppt/slides/slide7.xml"/><Relationship Id="rId5" Type="http://schemas.openxmlformats.org/officeDocument/2006/relationships/slide" Target="/ppt/slides/slide10.xml"/><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slide" Target="/ppt/slid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slide" Target="/ppt/slides/slide2.xml"/><Relationship Id="rId6" Type="http://schemas.openxmlformats.org/officeDocument/2006/relationships/image" Target="../media/image4.png"/><Relationship Id="rId7"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6" name="Google Shape;56;p13"/>
          <p:cNvSpPr txBox="1"/>
          <p:nvPr/>
        </p:nvSpPr>
        <p:spPr>
          <a:xfrm>
            <a:off x="706450" y="446175"/>
            <a:ext cx="4486500" cy="19086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Gloria Hallelujah"/>
                <a:ea typeface="Gloria Hallelujah"/>
                <a:cs typeface="Gloria Hallelujah"/>
                <a:sym typeface="Gloria Hallelujah"/>
              </a:rPr>
              <a:t>Hi Teachers - in this lesson students will write a descriptive segment all about a Bad Case of ...</a:t>
            </a:r>
            <a:r>
              <a:rPr b="1" lang="en" sz="1900">
                <a:latin typeface="Gloria Hallelujah"/>
                <a:ea typeface="Gloria Hallelujah"/>
                <a:cs typeface="Gloria Hallelujah"/>
                <a:sym typeface="Gloria Hallelujah"/>
              </a:rPr>
              <a:t>something,</a:t>
            </a:r>
            <a:r>
              <a:rPr lang="en" sz="1900">
                <a:latin typeface="Gloria Hallelujah"/>
                <a:ea typeface="Gloria Hallelujah"/>
                <a:cs typeface="Gloria Hallelujah"/>
                <a:sym typeface="Gloria Hallelujah"/>
              </a:rPr>
              <a:t> just like in the book, </a:t>
            </a:r>
            <a:r>
              <a:rPr lang="en" sz="1900" u="sng">
                <a:latin typeface="Gloria Hallelujah"/>
                <a:ea typeface="Gloria Hallelujah"/>
                <a:cs typeface="Gloria Hallelujah"/>
                <a:sym typeface="Gloria Hallelujah"/>
              </a:rPr>
              <a:t>A Bad Case of Stripes</a:t>
            </a:r>
            <a:r>
              <a:rPr lang="en" sz="1900">
                <a:latin typeface="Gloria Hallelujah"/>
                <a:ea typeface="Gloria Hallelujah"/>
                <a:cs typeface="Gloria Hallelujah"/>
                <a:sym typeface="Gloria Hallelujah"/>
              </a:rPr>
              <a:t> by David Shannon. </a:t>
            </a:r>
            <a:endParaRPr sz="1900">
              <a:latin typeface="Gloria Hallelujah"/>
              <a:ea typeface="Gloria Hallelujah"/>
              <a:cs typeface="Gloria Hallelujah"/>
              <a:sym typeface="Gloria Hallelujah"/>
            </a:endParaRPr>
          </a:p>
        </p:txBody>
      </p:sp>
      <p:pic>
        <p:nvPicPr>
          <p:cNvPr id="57" name="Google Shape;57;p13"/>
          <p:cNvPicPr preferRelativeResize="0"/>
          <p:nvPr/>
        </p:nvPicPr>
        <p:blipFill>
          <a:blip r:embed="rId4">
            <a:alphaModFix/>
          </a:blip>
          <a:stretch>
            <a:fillRect/>
          </a:stretch>
        </p:blipFill>
        <p:spPr>
          <a:xfrm>
            <a:off x="5929950" y="218950"/>
            <a:ext cx="3067050" cy="2705100"/>
          </a:xfrm>
          <a:prstGeom prst="rect">
            <a:avLst/>
          </a:prstGeom>
          <a:noFill/>
          <a:ln>
            <a:noFill/>
          </a:ln>
        </p:spPr>
      </p:pic>
      <p:sp>
        <p:nvSpPr>
          <p:cNvPr id="58" name="Google Shape;58;p13"/>
          <p:cNvSpPr txBox="1"/>
          <p:nvPr/>
        </p:nvSpPr>
        <p:spPr>
          <a:xfrm>
            <a:off x="359400" y="2924050"/>
            <a:ext cx="6321000" cy="13386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rchitects Daughter"/>
                <a:ea typeface="Architects Daughter"/>
                <a:cs typeface="Architects Daughter"/>
                <a:sym typeface="Architects Daughter"/>
              </a:rPr>
              <a:t>Feel free to add any directions as you see fit for your students. You can also delete anything from the slide, including the Bitmoji, and add your own special effects.</a:t>
            </a:r>
            <a:endParaRPr sz="1800">
              <a:solidFill>
                <a:schemeClr val="dk1"/>
              </a:solidFill>
              <a:latin typeface="Architects Daughter"/>
              <a:ea typeface="Architects Daughter"/>
              <a:cs typeface="Architects Daughter"/>
              <a:sym typeface="Architects Daughter"/>
            </a:endParaRPr>
          </a:p>
        </p:txBody>
      </p:sp>
      <p:pic>
        <p:nvPicPr>
          <p:cNvPr id="59" name="Google Shape;59;p13"/>
          <p:cNvPicPr preferRelativeResize="0"/>
          <p:nvPr/>
        </p:nvPicPr>
        <p:blipFill>
          <a:blip r:embed="rId5">
            <a:alphaModFix/>
          </a:blip>
          <a:stretch>
            <a:fillRect/>
          </a:stretch>
        </p:blipFill>
        <p:spPr>
          <a:xfrm>
            <a:off x="7124250" y="2809750"/>
            <a:ext cx="1872750" cy="2333750"/>
          </a:xfrm>
          <a:prstGeom prst="rect">
            <a:avLst/>
          </a:prstGeom>
          <a:noFill/>
          <a:ln>
            <a:noFill/>
          </a:ln>
        </p:spPr>
      </p:pic>
      <p:sp>
        <p:nvSpPr>
          <p:cNvPr id="60" name="Google Shape;60;p13"/>
          <p:cNvSpPr txBox="1"/>
          <p:nvPr/>
        </p:nvSpPr>
        <p:spPr>
          <a:xfrm>
            <a:off x="102800" y="4502700"/>
            <a:ext cx="5511600" cy="5169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rchitects Daughter"/>
                <a:ea typeface="Architects Daughter"/>
                <a:cs typeface="Architects Daughter"/>
                <a:sym typeface="Architects Daughter"/>
              </a:rPr>
              <a:t>Delete this slide before sending it out to students.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pic>
        <p:nvPicPr>
          <p:cNvPr id="171" name="Google Shape;171;p22"/>
          <p:cNvPicPr preferRelativeResize="0"/>
          <p:nvPr/>
        </p:nvPicPr>
        <p:blipFill rotWithShape="1">
          <a:blip r:embed="rId4">
            <a:alphaModFix/>
          </a:blip>
          <a:srcRect b="0" l="0" r="0" t="1835"/>
          <a:stretch/>
        </p:blipFill>
        <p:spPr>
          <a:xfrm>
            <a:off x="132888" y="196813"/>
            <a:ext cx="4822176" cy="4749874"/>
          </a:xfrm>
          <a:prstGeom prst="rect">
            <a:avLst/>
          </a:prstGeom>
          <a:noFill/>
          <a:ln>
            <a:noFill/>
          </a:ln>
        </p:spPr>
      </p:pic>
      <p:sp>
        <p:nvSpPr>
          <p:cNvPr id="172" name="Google Shape;172;p22"/>
          <p:cNvSpPr txBox="1"/>
          <p:nvPr/>
        </p:nvSpPr>
        <p:spPr>
          <a:xfrm>
            <a:off x="3856500" y="152400"/>
            <a:ext cx="5287500" cy="7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Using the tools - text, lines, and shapes, decorate the face.</a:t>
            </a:r>
            <a:endParaRPr>
              <a:latin typeface="Architects Daughter"/>
              <a:ea typeface="Architects Daughter"/>
              <a:cs typeface="Architects Daughter"/>
              <a:sym typeface="Architects Daughter"/>
            </a:endParaRPr>
          </a:p>
        </p:txBody>
      </p:sp>
      <p:sp>
        <p:nvSpPr>
          <p:cNvPr id="173" name="Google Shape;173;p22"/>
          <p:cNvSpPr txBox="1"/>
          <p:nvPr/>
        </p:nvSpPr>
        <p:spPr>
          <a:xfrm>
            <a:off x="4437050" y="718850"/>
            <a:ext cx="4623000" cy="24540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chemeClr val="dk1"/>
                </a:solidFill>
                <a:latin typeface="Architects Daughter"/>
                <a:ea typeface="Architects Daughter"/>
                <a:cs typeface="Architects Daughter"/>
                <a:sym typeface="Architects Daughter"/>
              </a:rPr>
              <a:t>A Bad Case of Math</a:t>
            </a:r>
            <a:endParaRPr b="1" sz="23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a:solidFill>
                  <a:schemeClr val="dk1"/>
                </a:solidFill>
                <a:latin typeface="Architects Daughter"/>
                <a:ea typeface="Architects Daughter"/>
                <a:cs typeface="Architects Daughter"/>
                <a:sym typeface="Architects Daughter"/>
              </a:rPr>
              <a:t>I gasped when I caught sight of the math symbols covering the boy’s face. A bright red plus sign sat right in the middle of his forehead while a green minus sign was tangled in his hair. His brown eyes looked delighted with this bad case and his mouth was smiling. He must really like math! An equal sign was plastered to his cheek while red numbers covered every part of his face and hair. Multiplication and division signs rounded out the math symbols.</a:t>
            </a:r>
            <a:endParaRPr sz="1600"/>
          </a:p>
        </p:txBody>
      </p:sp>
      <p:sp>
        <p:nvSpPr>
          <p:cNvPr id="174" name="Google Shape;174;p22"/>
          <p:cNvSpPr/>
          <p:nvPr/>
        </p:nvSpPr>
        <p:spPr>
          <a:xfrm>
            <a:off x="2284175" y="1092550"/>
            <a:ext cx="594900" cy="744900"/>
          </a:xfrm>
          <a:prstGeom prst="mathPlus">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2"/>
          <p:cNvSpPr txBox="1"/>
          <p:nvPr/>
        </p:nvSpPr>
        <p:spPr>
          <a:xfrm>
            <a:off x="2069825" y="450475"/>
            <a:ext cx="5241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0000"/>
                </a:solidFill>
              </a:rPr>
              <a:t>2</a:t>
            </a:r>
            <a:endParaRPr sz="2000">
              <a:solidFill>
                <a:srgbClr val="FF0000"/>
              </a:solidFill>
            </a:endParaRPr>
          </a:p>
        </p:txBody>
      </p:sp>
      <p:sp>
        <p:nvSpPr>
          <p:cNvPr id="176" name="Google Shape;176;p22"/>
          <p:cNvSpPr/>
          <p:nvPr/>
        </p:nvSpPr>
        <p:spPr>
          <a:xfrm>
            <a:off x="1818925" y="2113400"/>
            <a:ext cx="342000" cy="310500"/>
          </a:xfrm>
          <a:prstGeom prst="ellipse">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7" name="Google Shape;177;p22"/>
          <p:cNvCxnSpPr/>
          <p:nvPr/>
        </p:nvCxnSpPr>
        <p:spPr>
          <a:xfrm flipH="1">
            <a:off x="2494025" y="2449825"/>
            <a:ext cx="99900" cy="543300"/>
          </a:xfrm>
          <a:prstGeom prst="straightConnector1">
            <a:avLst/>
          </a:prstGeom>
          <a:noFill/>
          <a:ln cap="flat" cmpd="sng" w="9525">
            <a:solidFill>
              <a:schemeClr val="dk2"/>
            </a:solidFill>
            <a:prstDash val="solid"/>
            <a:round/>
            <a:headEnd len="med" w="med" type="none"/>
            <a:tailEnd len="med" w="med" type="none"/>
          </a:ln>
        </p:spPr>
      </p:cxnSp>
      <p:sp>
        <p:nvSpPr>
          <p:cNvPr id="178" name="Google Shape;178;p22"/>
          <p:cNvSpPr/>
          <p:nvPr/>
        </p:nvSpPr>
        <p:spPr>
          <a:xfrm>
            <a:off x="1818925" y="2903850"/>
            <a:ext cx="1450100" cy="544050"/>
          </a:xfrm>
          <a:custGeom>
            <a:rect b="b" l="l" r="r" t="t"/>
            <a:pathLst>
              <a:path extrusionOk="0" h="21762" w="58004">
                <a:moveTo>
                  <a:pt x="0" y="0"/>
                </a:moveTo>
                <a:cubicBezTo>
                  <a:pt x="0" y="13295"/>
                  <a:pt x="20674" y="23925"/>
                  <a:pt x="33711" y="21317"/>
                </a:cubicBezTo>
                <a:cubicBezTo>
                  <a:pt x="38274" y="20404"/>
                  <a:pt x="43805" y="20641"/>
                  <a:pt x="47097" y="17351"/>
                </a:cubicBezTo>
                <a:cubicBezTo>
                  <a:pt x="51636" y="12815"/>
                  <a:pt x="53464" y="6022"/>
                  <a:pt x="58004" y="1487"/>
                </a:cubicBezTo>
              </a:path>
            </a:pathLst>
          </a:custGeom>
          <a:noFill/>
          <a:ln cap="flat" cmpd="sng" w="9525">
            <a:solidFill>
              <a:schemeClr val="dk2"/>
            </a:solidFill>
            <a:prstDash val="solid"/>
            <a:round/>
            <a:headEnd len="med" w="med" type="none"/>
            <a:tailEnd len="med" w="med" type="none"/>
          </a:ln>
        </p:spPr>
      </p:sp>
      <p:sp>
        <p:nvSpPr>
          <p:cNvPr id="179" name="Google Shape;179;p22"/>
          <p:cNvSpPr/>
          <p:nvPr/>
        </p:nvSpPr>
        <p:spPr>
          <a:xfrm>
            <a:off x="1003925" y="1837450"/>
            <a:ext cx="545400" cy="966600"/>
          </a:xfrm>
          <a:prstGeom prst="mathMinus">
            <a:avLst>
              <a:gd fmla="val 23520" name="adj1"/>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2"/>
          <p:cNvSpPr/>
          <p:nvPr/>
        </p:nvSpPr>
        <p:spPr>
          <a:xfrm>
            <a:off x="3350100" y="2642300"/>
            <a:ext cx="594900" cy="744900"/>
          </a:xfrm>
          <a:prstGeom prst="mathPlus">
            <a:avLst>
              <a:gd fmla="val 23520" name="adj1"/>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a:off x="2717950" y="316675"/>
            <a:ext cx="545400" cy="966600"/>
          </a:xfrm>
          <a:prstGeom prst="mathMinus">
            <a:avLst>
              <a:gd fmla="val 23520" name="adj1"/>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txBox="1"/>
          <p:nvPr/>
        </p:nvSpPr>
        <p:spPr>
          <a:xfrm>
            <a:off x="1329600" y="718850"/>
            <a:ext cx="545400" cy="6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0000"/>
                </a:solidFill>
              </a:rPr>
              <a:t>5</a:t>
            </a:r>
            <a:endParaRPr/>
          </a:p>
        </p:txBody>
      </p:sp>
      <p:sp>
        <p:nvSpPr>
          <p:cNvPr id="183" name="Google Shape;183;p22"/>
          <p:cNvSpPr/>
          <p:nvPr/>
        </p:nvSpPr>
        <p:spPr>
          <a:xfrm>
            <a:off x="1165000" y="3067500"/>
            <a:ext cx="524100" cy="380400"/>
          </a:xfrm>
          <a:prstGeom prst="mathEqual">
            <a:avLst>
              <a:gd fmla="val 23520" name="adj1"/>
              <a:gd fmla="val 11760" name="adj2"/>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txBox="1"/>
          <p:nvPr/>
        </p:nvSpPr>
        <p:spPr>
          <a:xfrm>
            <a:off x="2879075" y="3312325"/>
            <a:ext cx="5949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0000"/>
                </a:solidFill>
              </a:rPr>
              <a:t>12</a:t>
            </a:r>
            <a:endParaRPr/>
          </a:p>
        </p:txBody>
      </p:sp>
      <p:sp>
        <p:nvSpPr>
          <p:cNvPr id="185" name="Google Shape;185;p22"/>
          <p:cNvSpPr txBox="1"/>
          <p:nvPr/>
        </p:nvSpPr>
        <p:spPr>
          <a:xfrm>
            <a:off x="1466175" y="2799650"/>
            <a:ext cx="524100" cy="4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rgbClr val="FF0000"/>
                </a:solidFill>
              </a:rPr>
              <a:t>12</a:t>
            </a:r>
            <a:endParaRPr/>
          </a:p>
        </p:txBody>
      </p:sp>
      <p:sp>
        <p:nvSpPr>
          <p:cNvPr id="186" name="Google Shape;186;p22"/>
          <p:cNvSpPr txBox="1"/>
          <p:nvPr/>
        </p:nvSpPr>
        <p:spPr>
          <a:xfrm>
            <a:off x="2709963" y="2548750"/>
            <a:ext cx="524100" cy="67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0000"/>
                </a:solidFill>
              </a:rPr>
              <a:t>6</a:t>
            </a:r>
            <a:endParaRPr/>
          </a:p>
        </p:txBody>
      </p:sp>
      <p:sp>
        <p:nvSpPr>
          <p:cNvPr id="187" name="Google Shape;187;p22"/>
          <p:cNvSpPr/>
          <p:nvPr/>
        </p:nvSpPr>
        <p:spPr>
          <a:xfrm>
            <a:off x="1990275" y="3605500"/>
            <a:ext cx="821700" cy="744900"/>
          </a:xfrm>
          <a:prstGeom prst="mathDivide">
            <a:avLst>
              <a:gd fmla="val 23520" name="adj1"/>
              <a:gd fmla="val 5880" name="adj2"/>
              <a:gd fmla="val 11760" name="adj3"/>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2"/>
          <p:cNvSpPr/>
          <p:nvPr/>
        </p:nvSpPr>
        <p:spPr>
          <a:xfrm>
            <a:off x="1549325" y="992750"/>
            <a:ext cx="545400" cy="744900"/>
          </a:xfrm>
          <a:prstGeom prst="mathMultiply">
            <a:avLst>
              <a:gd fmla="val 23520" name="adj1"/>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9" name="Google Shape;189;p22"/>
          <p:cNvPicPr preferRelativeResize="0"/>
          <p:nvPr/>
        </p:nvPicPr>
        <p:blipFill>
          <a:blip r:embed="rId5">
            <a:alphaModFix/>
          </a:blip>
          <a:stretch>
            <a:fillRect/>
          </a:stretch>
        </p:blipFill>
        <p:spPr>
          <a:xfrm>
            <a:off x="-2536978" y="1582725"/>
            <a:ext cx="2380253" cy="3560775"/>
          </a:xfrm>
          <a:prstGeom prst="rect">
            <a:avLst/>
          </a:prstGeom>
          <a:noFill/>
          <a:ln>
            <a:noFill/>
          </a:ln>
        </p:spPr>
      </p:pic>
      <p:sp>
        <p:nvSpPr>
          <p:cNvPr id="190" name="Google Shape;190;p22"/>
          <p:cNvSpPr txBox="1"/>
          <p:nvPr/>
        </p:nvSpPr>
        <p:spPr>
          <a:xfrm>
            <a:off x="-2280500" y="1165025"/>
            <a:ext cx="17475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A student sample</a:t>
            </a:r>
            <a:endParaRPr>
              <a:latin typeface="Architects Daughter"/>
              <a:ea typeface="Architects Daughter"/>
              <a:cs typeface="Architects Daughter"/>
              <a:sym typeface="Architects Daughter"/>
            </a:endParaRPr>
          </a:p>
        </p:txBody>
      </p:sp>
      <p:sp>
        <p:nvSpPr>
          <p:cNvPr id="191" name="Google Shape;191;p22"/>
          <p:cNvSpPr/>
          <p:nvPr/>
        </p:nvSpPr>
        <p:spPr>
          <a:xfrm>
            <a:off x="2927025" y="2113400"/>
            <a:ext cx="342000" cy="310500"/>
          </a:xfrm>
          <a:prstGeom prst="ellipse">
            <a:avLst/>
          </a:prstGeom>
          <a:solidFill>
            <a:srgbClr val="7F6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22">
            <a:hlinkClick action="ppaction://hlinksldjump" r:id="rId6"/>
          </p:cNvPr>
          <p:cNvPicPr preferRelativeResize="0"/>
          <p:nvPr/>
        </p:nvPicPr>
        <p:blipFill>
          <a:blip r:embed="rId7">
            <a:alphaModFix/>
          </a:blip>
          <a:stretch>
            <a:fillRect/>
          </a:stretch>
        </p:blipFill>
        <p:spPr>
          <a:xfrm>
            <a:off x="7921725" y="3651133"/>
            <a:ext cx="1075275" cy="1339967"/>
          </a:xfrm>
          <a:prstGeom prst="rect">
            <a:avLst/>
          </a:prstGeom>
          <a:noFill/>
          <a:ln>
            <a:noFill/>
          </a:ln>
        </p:spPr>
      </p:pic>
      <p:sp>
        <p:nvSpPr>
          <p:cNvPr id="193" name="Google Shape;193;p22"/>
          <p:cNvSpPr txBox="1"/>
          <p:nvPr/>
        </p:nvSpPr>
        <p:spPr>
          <a:xfrm>
            <a:off x="9047600" y="3804950"/>
            <a:ext cx="19584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the book cover to go back to the directions.</a:t>
            </a:r>
            <a:endParaRPr>
              <a:latin typeface="Architects Daughter"/>
              <a:ea typeface="Architects Daughter"/>
              <a:cs typeface="Architects Daughter"/>
              <a:sym typeface="Architects Daugh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0" y="0"/>
            <a:ext cx="9084775" cy="5143500"/>
          </a:xfrm>
          <a:prstGeom prst="rect">
            <a:avLst/>
          </a:prstGeom>
          <a:noFill/>
          <a:ln>
            <a:noFill/>
          </a:ln>
        </p:spPr>
      </p:pic>
      <p:sp>
        <p:nvSpPr>
          <p:cNvPr id="66" name="Google Shape;66;p14"/>
          <p:cNvSpPr txBox="1"/>
          <p:nvPr/>
        </p:nvSpPr>
        <p:spPr>
          <a:xfrm>
            <a:off x="656875" y="123925"/>
            <a:ext cx="4486500" cy="19086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Gloria Hallelujah"/>
                <a:ea typeface="Gloria Hallelujah"/>
                <a:cs typeface="Gloria Hallelujah"/>
                <a:sym typeface="Gloria Hallelujah"/>
              </a:rPr>
              <a:t>Hi Students - in this lesson you will write a descriptive segment all about a Bad Case of ...</a:t>
            </a:r>
            <a:r>
              <a:rPr b="1" lang="en" sz="1900">
                <a:latin typeface="Gloria Hallelujah"/>
                <a:ea typeface="Gloria Hallelujah"/>
                <a:cs typeface="Gloria Hallelujah"/>
                <a:sym typeface="Gloria Hallelujah"/>
              </a:rPr>
              <a:t>something,</a:t>
            </a:r>
            <a:r>
              <a:rPr lang="en" sz="1900">
                <a:latin typeface="Gloria Hallelujah"/>
                <a:ea typeface="Gloria Hallelujah"/>
                <a:cs typeface="Gloria Hallelujah"/>
                <a:sym typeface="Gloria Hallelujah"/>
              </a:rPr>
              <a:t> just like in the book, </a:t>
            </a:r>
            <a:r>
              <a:rPr lang="en" sz="1900" u="sng">
                <a:latin typeface="Gloria Hallelujah"/>
                <a:ea typeface="Gloria Hallelujah"/>
                <a:cs typeface="Gloria Hallelujah"/>
                <a:sym typeface="Gloria Hallelujah"/>
              </a:rPr>
              <a:t>A Bad Case of Stripes</a:t>
            </a:r>
            <a:r>
              <a:rPr lang="en" sz="1900">
                <a:latin typeface="Gloria Hallelujah"/>
                <a:ea typeface="Gloria Hallelujah"/>
                <a:cs typeface="Gloria Hallelujah"/>
                <a:sym typeface="Gloria Hallelujah"/>
              </a:rPr>
              <a:t> by David Shannon. </a:t>
            </a:r>
            <a:endParaRPr sz="1900">
              <a:latin typeface="Gloria Hallelujah"/>
              <a:ea typeface="Gloria Hallelujah"/>
              <a:cs typeface="Gloria Hallelujah"/>
              <a:sym typeface="Gloria Hallelujah"/>
            </a:endParaRPr>
          </a:p>
        </p:txBody>
      </p:sp>
      <p:pic>
        <p:nvPicPr>
          <p:cNvPr id="67" name="Google Shape;67;p14"/>
          <p:cNvPicPr preferRelativeResize="0"/>
          <p:nvPr/>
        </p:nvPicPr>
        <p:blipFill>
          <a:blip r:embed="rId4">
            <a:alphaModFix/>
          </a:blip>
          <a:stretch>
            <a:fillRect/>
          </a:stretch>
        </p:blipFill>
        <p:spPr>
          <a:xfrm>
            <a:off x="7124250" y="2657350"/>
            <a:ext cx="1872750" cy="2333750"/>
          </a:xfrm>
          <a:prstGeom prst="rect">
            <a:avLst/>
          </a:prstGeom>
          <a:noFill/>
          <a:ln>
            <a:noFill/>
          </a:ln>
        </p:spPr>
      </p:pic>
      <p:pic>
        <p:nvPicPr>
          <p:cNvPr id="68" name="Google Shape;68;p14"/>
          <p:cNvPicPr preferRelativeResize="0"/>
          <p:nvPr/>
        </p:nvPicPr>
        <p:blipFill>
          <a:blip r:embed="rId5">
            <a:alphaModFix/>
          </a:blip>
          <a:stretch>
            <a:fillRect/>
          </a:stretch>
        </p:blipFill>
        <p:spPr>
          <a:xfrm>
            <a:off x="5929950" y="218950"/>
            <a:ext cx="3067050" cy="2705100"/>
          </a:xfrm>
          <a:prstGeom prst="rect">
            <a:avLst/>
          </a:prstGeom>
          <a:noFill/>
          <a:ln>
            <a:noFill/>
          </a:ln>
        </p:spPr>
      </p:pic>
      <p:sp>
        <p:nvSpPr>
          <p:cNvPr id="69" name="Google Shape;69;p14"/>
          <p:cNvSpPr txBox="1"/>
          <p:nvPr/>
        </p:nvSpPr>
        <p:spPr>
          <a:xfrm>
            <a:off x="288750" y="2200275"/>
            <a:ext cx="5400000" cy="2559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Gloria Hallelujah"/>
                <a:ea typeface="Gloria Hallelujah"/>
                <a:cs typeface="Gloria Hallelujah"/>
                <a:sym typeface="Gloria Hallelujah"/>
              </a:rPr>
              <a:t>Directions:</a:t>
            </a:r>
            <a:endParaRPr>
              <a:solidFill>
                <a:schemeClr val="dk1"/>
              </a:solidFill>
              <a:latin typeface="Gloria Hallelujah"/>
              <a:ea typeface="Gloria Hallelujah"/>
              <a:cs typeface="Gloria Hallelujah"/>
              <a:sym typeface="Gloria Hallelujah"/>
            </a:endParaRPr>
          </a:p>
          <a:p>
            <a:pPr indent="-317500" lvl="0" marL="457200" rtl="0" algn="l">
              <a:spcBef>
                <a:spcPts val="0"/>
              </a:spcBef>
              <a:spcAft>
                <a:spcPts val="0"/>
              </a:spcAft>
              <a:buClr>
                <a:schemeClr val="dk1"/>
              </a:buClr>
              <a:buSzPts val="1400"/>
              <a:buFont typeface="Gloria Hallelujah"/>
              <a:buAutoNum type="arabicPeriod"/>
            </a:pPr>
            <a:r>
              <a:rPr lang="en">
                <a:solidFill>
                  <a:schemeClr val="dk1"/>
                </a:solidFill>
                <a:latin typeface="Gloria Hallelujah"/>
                <a:ea typeface="Gloria Hallelujah"/>
                <a:cs typeface="Gloria Hallelujah"/>
                <a:sym typeface="Gloria Hallelujah"/>
              </a:rPr>
              <a:t>Read the story, </a:t>
            </a:r>
            <a:r>
              <a:rPr lang="en" u="sng">
                <a:solidFill>
                  <a:schemeClr val="dk1"/>
                </a:solidFill>
                <a:latin typeface="Gloria Hallelujah"/>
                <a:ea typeface="Gloria Hallelujah"/>
                <a:cs typeface="Gloria Hallelujah"/>
                <a:sym typeface="Gloria Hallelujah"/>
              </a:rPr>
              <a:t>A Bad Case of Stripes,</a:t>
            </a:r>
            <a:r>
              <a:rPr lang="en">
                <a:solidFill>
                  <a:schemeClr val="dk1"/>
                </a:solidFill>
                <a:latin typeface="Gloria Hallelujah"/>
                <a:ea typeface="Gloria Hallelujah"/>
                <a:cs typeface="Gloria Hallelujah"/>
                <a:sym typeface="Gloria Hallelujah"/>
              </a:rPr>
              <a:t> on slide 3.</a:t>
            </a:r>
            <a:endParaRPr>
              <a:solidFill>
                <a:schemeClr val="dk1"/>
              </a:solidFill>
              <a:latin typeface="Gloria Hallelujah"/>
              <a:ea typeface="Gloria Hallelujah"/>
              <a:cs typeface="Gloria Hallelujah"/>
              <a:sym typeface="Gloria Hallelujah"/>
            </a:endParaRPr>
          </a:p>
          <a:p>
            <a:pPr indent="-317500" lvl="0" marL="457200" rtl="0" algn="l">
              <a:spcBef>
                <a:spcPts val="0"/>
              </a:spcBef>
              <a:spcAft>
                <a:spcPts val="0"/>
              </a:spcAft>
              <a:buClr>
                <a:schemeClr val="dk1"/>
              </a:buClr>
              <a:buSzPts val="1400"/>
              <a:buFont typeface="Gloria Hallelujah"/>
              <a:buAutoNum type="arabicPeriod"/>
            </a:pPr>
            <a:r>
              <a:rPr lang="en">
                <a:solidFill>
                  <a:schemeClr val="dk1"/>
                </a:solidFill>
                <a:latin typeface="Gloria Hallelujah"/>
                <a:ea typeface="Gloria Hallelujah"/>
                <a:cs typeface="Gloria Hallelujah"/>
                <a:sym typeface="Gloria Hallelujah"/>
              </a:rPr>
              <a:t>Think about some other kinds of patterns that Camilla could have had and add those to the list created. (It’s OK to get silly!)</a:t>
            </a:r>
            <a:endParaRPr>
              <a:solidFill>
                <a:schemeClr val="dk1"/>
              </a:solidFill>
              <a:latin typeface="Gloria Hallelujah"/>
              <a:ea typeface="Gloria Hallelujah"/>
              <a:cs typeface="Gloria Hallelujah"/>
              <a:sym typeface="Gloria Hallelujah"/>
            </a:endParaRPr>
          </a:p>
          <a:p>
            <a:pPr indent="-317500" lvl="0" marL="457200" rtl="0" algn="l">
              <a:spcBef>
                <a:spcPts val="0"/>
              </a:spcBef>
              <a:spcAft>
                <a:spcPts val="0"/>
              </a:spcAft>
              <a:buClr>
                <a:schemeClr val="dk1"/>
              </a:buClr>
              <a:buSzPts val="1400"/>
              <a:buFont typeface="Gloria Hallelujah"/>
              <a:buAutoNum type="arabicPeriod"/>
            </a:pPr>
            <a:r>
              <a:rPr lang="en">
                <a:solidFill>
                  <a:schemeClr val="dk1"/>
                </a:solidFill>
                <a:latin typeface="Gloria Hallelujah"/>
                <a:ea typeface="Gloria Hallelujah"/>
                <a:cs typeface="Gloria Hallelujah"/>
                <a:sym typeface="Gloria Hallelujah"/>
              </a:rPr>
              <a:t>Choose which one of the patterns you want to write about.</a:t>
            </a:r>
            <a:endParaRPr>
              <a:solidFill>
                <a:schemeClr val="dk1"/>
              </a:solidFill>
              <a:latin typeface="Gloria Hallelujah"/>
              <a:ea typeface="Gloria Hallelujah"/>
              <a:cs typeface="Gloria Hallelujah"/>
              <a:sym typeface="Gloria Hallelujah"/>
            </a:endParaRPr>
          </a:p>
          <a:p>
            <a:pPr indent="-317500" lvl="0" marL="457200" rtl="0" algn="l">
              <a:spcBef>
                <a:spcPts val="0"/>
              </a:spcBef>
              <a:spcAft>
                <a:spcPts val="0"/>
              </a:spcAft>
              <a:buClr>
                <a:schemeClr val="dk1"/>
              </a:buClr>
              <a:buSzPts val="1400"/>
              <a:buFont typeface="Gloria Hallelujah"/>
              <a:buAutoNum type="arabicPeriod"/>
            </a:pPr>
            <a:r>
              <a:rPr lang="en">
                <a:solidFill>
                  <a:schemeClr val="dk1"/>
                </a:solidFill>
                <a:latin typeface="Gloria Hallelujah"/>
                <a:ea typeface="Gloria Hallelujah"/>
                <a:cs typeface="Gloria Hallelujah"/>
                <a:sym typeface="Gloria Hallelujah"/>
              </a:rPr>
              <a:t>Decorate your face - either the boy or girl face.</a:t>
            </a:r>
            <a:endParaRPr>
              <a:solidFill>
                <a:schemeClr val="dk1"/>
              </a:solidFill>
              <a:latin typeface="Gloria Hallelujah"/>
              <a:ea typeface="Gloria Hallelujah"/>
              <a:cs typeface="Gloria Hallelujah"/>
              <a:sym typeface="Gloria Hallelujah"/>
            </a:endParaRPr>
          </a:p>
          <a:p>
            <a:pPr indent="-317500" lvl="0" marL="457200" rtl="0" algn="l">
              <a:spcBef>
                <a:spcPts val="0"/>
              </a:spcBef>
              <a:spcAft>
                <a:spcPts val="0"/>
              </a:spcAft>
              <a:buClr>
                <a:schemeClr val="dk1"/>
              </a:buClr>
              <a:buSzPts val="1400"/>
              <a:buFont typeface="Gloria Hallelujah"/>
              <a:buAutoNum type="arabicPeriod"/>
            </a:pPr>
            <a:r>
              <a:rPr lang="en">
                <a:solidFill>
                  <a:schemeClr val="dk1"/>
                </a:solidFill>
                <a:latin typeface="Gloria Hallelujah"/>
                <a:ea typeface="Gloria Hallelujah"/>
                <a:cs typeface="Gloria Hallelujah"/>
                <a:sym typeface="Gloria Hallelujah"/>
              </a:rPr>
              <a:t>Write the segment using the detail generating questions and the sentence starters on slide 8.</a:t>
            </a:r>
            <a:endParaRPr>
              <a:solidFill>
                <a:schemeClr val="dk1"/>
              </a:solidFill>
              <a:latin typeface="Gloria Hallelujah"/>
              <a:ea typeface="Gloria Hallelujah"/>
              <a:cs typeface="Gloria Hallelujah"/>
              <a:sym typeface="Gloria Hallelujah"/>
            </a:endParaRPr>
          </a:p>
          <a:p>
            <a:pPr indent="-317500" lvl="0" marL="457200" rtl="0" algn="l">
              <a:spcBef>
                <a:spcPts val="0"/>
              </a:spcBef>
              <a:spcAft>
                <a:spcPts val="0"/>
              </a:spcAft>
              <a:buClr>
                <a:schemeClr val="dk1"/>
              </a:buClr>
              <a:buSzPts val="1400"/>
              <a:buFont typeface="Gloria Hallelujah"/>
              <a:buAutoNum type="arabicPeriod"/>
            </a:pPr>
            <a:r>
              <a:rPr lang="en">
                <a:solidFill>
                  <a:schemeClr val="dk1"/>
                </a:solidFill>
                <a:latin typeface="Gloria Hallelujah"/>
                <a:ea typeface="Gloria Hallelujah"/>
                <a:cs typeface="Gloria Hallelujah"/>
                <a:sym typeface="Gloria Hallelujah"/>
              </a:rPr>
              <a:t>Samples have been provided for you on slides 9-10.</a:t>
            </a:r>
            <a:endParaRPr>
              <a:solidFill>
                <a:schemeClr val="dk1"/>
              </a:solidFill>
              <a:latin typeface="Gloria Hallelujah"/>
              <a:ea typeface="Gloria Hallelujah"/>
              <a:cs typeface="Gloria Hallelujah"/>
              <a:sym typeface="Gloria Hallelujah"/>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pic>
        <p:nvPicPr>
          <p:cNvPr descr="Hearts and Heroes offers quality read-alouds of stories that delight and inspire children! Subscribe to our channel for more amazing kids' books!&#10;For my little niece, who might be the only person I know who likes lima beans! Always be your bright, beautiful self! You are amazing just as you are. I love you!&#10;&#10;Camilla Cream loves lima beans, but she never eats them. Why? Because the other kids in her school don't like them. And Camilla Cream is very, very worried about what other people think of her. In fact, she's so worried that she's about to break out in...a bad case of stripes!&#10;&#10;Get your own copy on Amazon: https://www.amazon.com/Bad-Case-Stripes-Scholastic-Bookshelf/dp/0439598389/" id="74" name="Google Shape;74;p15" title="A Bad Case of Stripes by David Shannon Read Aloud">
            <a:hlinkClick r:id="rId4"/>
          </p:cNvPr>
          <p:cNvPicPr preferRelativeResize="0"/>
          <p:nvPr/>
        </p:nvPicPr>
        <p:blipFill>
          <a:blip r:embed="rId5">
            <a:alphaModFix/>
          </a:blip>
          <a:stretch>
            <a:fillRect/>
          </a:stretch>
        </p:blipFill>
        <p:spPr>
          <a:xfrm>
            <a:off x="1933450" y="820625"/>
            <a:ext cx="5333550" cy="4000175"/>
          </a:xfrm>
          <a:prstGeom prst="rect">
            <a:avLst/>
          </a:prstGeom>
          <a:noFill/>
          <a:ln>
            <a:noFill/>
          </a:ln>
        </p:spPr>
      </p:pic>
      <p:sp>
        <p:nvSpPr>
          <p:cNvPr id="75" name="Google Shape;75;p15"/>
          <p:cNvSpPr txBox="1"/>
          <p:nvPr/>
        </p:nvSpPr>
        <p:spPr>
          <a:xfrm>
            <a:off x="5664050" y="272650"/>
            <a:ext cx="1945800" cy="4089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LISTEN to the Story</a:t>
            </a:r>
            <a:endParaRPr>
              <a:latin typeface="Architects Daughter"/>
              <a:ea typeface="Architects Daughter"/>
              <a:cs typeface="Architects Daughter"/>
              <a:sym typeface="Architects Daugh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a:hlinkClick action="ppaction://hlinksldjump" r:id="rId3"/>
          </p:cNvPr>
          <p:cNvPicPr preferRelativeResize="0"/>
          <p:nvPr/>
        </p:nvPicPr>
        <p:blipFill>
          <a:blip r:embed="rId4">
            <a:alphaModFix/>
          </a:blip>
          <a:stretch>
            <a:fillRect/>
          </a:stretch>
        </p:blipFill>
        <p:spPr>
          <a:xfrm>
            <a:off x="7647075" y="3308875"/>
            <a:ext cx="1349925" cy="1682225"/>
          </a:xfrm>
          <a:prstGeom prst="rect">
            <a:avLst/>
          </a:prstGeom>
          <a:noFill/>
          <a:ln>
            <a:noFill/>
          </a:ln>
        </p:spPr>
      </p:pic>
      <p:sp>
        <p:nvSpPr>
          <p:cNvPr id="81" name="Google Shape;81;p16"/>
          <p:cNvSpPr txBox="1"/>
          <p:nvPr/>
        </p:nvSpPr>
        <p:spPr>
          <a:xfrm>
            <a:off x="9047600" y="3804950"/>
            <a:ext cx="19584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the book cover to go back to the directions.</a:t>
            </a:r>
            <a:endParaRPr>
              <a:latin typeface="Architects Daughter"/>
              <a:ea typeface="Architects Daughter"/>
              <a:cs typeface="Architects Daughter"/>
              <a:sym typeface="Architects Daughter"/>
            </a:endParaRPr>
          </a:p>
        </p:txBody>
      </p:sp>
      <p:sp>
        <p:nvSpPr>
          <p:cNvPr id="82" name="Google Shape;82;p16"/>
          <p:cNvSpPr txBox="1"/>
          <p:nvPr/>
        </p:nvSpPr>
        <p:spPr>
          <a:xfrm>
            <a:off x="272675" y="161100"/>
            <a:ext cx="4796400" cy="7437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Can you list any of the other patterns that Camilla could have had on her body? The list has been started for you - add your own ideas!</a:t>
            </a:r>
            <a:endParaRPr>
              <a:latin typeface="Architects Daughter"/>
              <a:ea typeface="Architects Daughter"/>
              <a:cs typeface="Architects Daughter"/>
              <a:sym typeface="Architects Daughter"/>
            </a:endParaRPr>
          </a:p>
        </p:txBody>
      </p:sp>
      <p:pic>
        <p:nvPicPr>
          <p:cNvPr id="83" name="Google Shape;83;p16"/>
          <p:cNvPicPr preferRelativeResize="0"/>
          <p:nvPr/>
        </p:nvPicPr>
        <p:blipFill>
          <a:blip r:embed="rId5">
            <a:alphaModFix/>
          </a:blip>
          <a:stretch>
            <a:fillRect/>
          </a:stretch>
        </p:blipFill>
        <p:spPr>
          <a:xfrm rot="-731951">
            <a:off x="-1818250" y="2082200"/>
            <a:ext cx="2067950" cy="2673425"/>
          </a:xfrm>
          <a:prstGeom prst="rect">
            <a:avLst/>
          </a:prstGeom>
          <a:noFill/>
          <a:ln cap="flat" cmpd="sng" w="38100">
            <a:solidFill>
              <a:srgbClr val="00FF00"/>
            </a:solidFill>
            <a:prstDash val="solid"/>
            <a:round/>
            <a:headEnd len="sm" w="sm" type="none"/>
            <a:tailEnd len="sm" w="sm" type="none"/>
          </a:ln>
        </p:spPr>
      </p:pic>
      <p:sp>
        <p:nvSpPr>
          <p:cNvPr id="84" name="Google Shape;84;p16"/>
          <p:cNvSpPr txBox="1"/>
          <p:nvPr/>
        </p:nvSpPr>
        <p:spPr>
          <a:xfrm>
            <a:off x="601988" y="1177350"/>
            <a:ext cx="6951900" cy="2788800"/>
          </a:xfrm>
          <a:prstGeom prst="rect">
            <a:avLst/>
          </a:prstGeom>
          <a:solidFill>
            <a:srgbClr val="C9DAF8"/>
          </a:solid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Architects Daughter"/>
                <a:ea typeface="Architects Daughter"/>
                <a:cs typeface="Architects Daughter"/>
                <a:sym typeface="Architects Daughter"/>
              </a:rPr>
              <a:t>A BAD CASE OF...</a:t>
            </a:r>
            <a:endParaRPr b="1" sz="1600">
              <a:latin typeface="Architects Daughter"/>
              <a:ea typeface="Architects Daughter"/>
              <a:cs typeface="Architects Daughter"/>
              <a:sym typeface="Architects Daughter"/>
            </a:endParaRPr>
          </a:p>
          <a:p>
            <a:pPr indent="0" lvl="0" marL="0" rtl="0" algn="l">
              <a:spcBef>
                <a:spcPts val="0"/>
              </a:spcBef>
              <a:spcAft>
                <a:spcPts val="0"/>
              </a:spcAft>
              <a:buNone/>
            </a:pPr>
            <a:r>
              <a:t/>
            </a:r>
            <a:endParaRPr>
              <a:latin typeface="Architects Daughter"/>
              <a:ea typeface="Architects Daughter"/>
              <a:cs typeface="Architects Daughter"/>
              <a:sym typeface="Architects Daughter"/>
            </a:endParaRPr>
          </a:p>
          <a:p>
            <a:pPr indent="0" lvl="0" marL="0" rtl="0" algn="l">
              <a:spcBef>
                <a:spcPts val="0"/>
              </a:spcBef>
              <a:spcAft>
                <a:spcPts val="0"/>
              </a:spcAft>
              <a:buNone/>
            </a:pPr>
            <a:r>
              <a:rPr b="1" lang="en">
                <a:latin typeface="Architects Daughter"/>
                <a:ea typeface="Architects Daughter"/>
                <a:cs typeface="Architects Daughter"/>
                <a:sym typeface="Architects Daughter"/>
              </a:rPr>
              <a:t>Stripes		Polka dots		Swirls		Zig zags		Footballs</a:t>
            </a:r>
            <a:endParaRPr b="1">
              <a:latin typeface="Architects Daughter"/>
              <a:ea typeface="Architects Daughter"/>
              <a:cs typeface="Architects Daughter"/>
              <a:sym typeface="Architects Daughter"/>
            </a:endParaRPr>
          </a:p>
          <a:p>
            <a:pPr indent="0" lvl="0" marL="0" rtl="0" algn="l">
              <a:spcBef>
                <a:spcPts val="0"/>
              </a:spcBef>
              <a:spcAft>
                <a:spcPts val="0"/>
              </a:spcAft>
              <a:buNone/>
            </a:pPr>
            <a:r>
              <a:t/>
            </a:r>
            <a:endParaRPr b="1">
              <a:latin typeface="Architects Daughter"/>
              <a:ea typeface="Architects Daughter"/>
              <a:cs typeface="Architects Daughter"/>
              <a:sym typeface="Architects Daughter"/>
            </a:endParaRPr>
          </a:p>
          <a:p>
            <a:pPr indent="0" lvl="0" marL="0" rtl="0" algn="l">
              <a:spcBef>
                <a:spcPts val="0"/>
              </a:spcBef>
              <a:spcAft>
                <a:spcPts val="0"/>
              </a:spcAft>
              <a:buNone/>
            </a:pPr>
            <a:r>
              <a:rPr b="1" lang="en">
                <a:latin typeface="Architects Daughter"/>
                <a:ea typeface="Architects Daughter"/>
                <a:cs typeface="Architects Daughter"/>
                <a:sym typeface="Architects Daughter"/>
              </a:rPr>
              <a:t>Add your ideas HERE:</a:t>
            </a:r>
            <a:endParaRPr b="1">
              <a:latin typeface="Architects Daughter"/>
              <a:ea typeface="Architects Daughter"/>
              <a:cs typeface="Architects Daughter"/>
              <a:sym typeface="Architects Daughter"/>
            </a:endParaRPr>
          </a:p>
        </p:txBody>
      </p:sp>
      <p:sp>
        <p:nvSpPr>
          <p:cNvPr id="85" name="Google Shape;85;p16"/>
          <p:cNvSpPr txBox="1"/>
          <p:nvPr/>
        </p:nvSpPr>
        <p:spPr>
          <a:xfrm>
            <a:off x="-1821900" y="1061100"/>
            <a:ext cx="18219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Here’s what one class came up with!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29612" y="0"/>
            <a:ext cx="9084775" cy="5143500"/>
          </a:xfrm>
          <a:prstGeom prst="rect">
            <a:avLst/>
          </a:prstGeom>
          <a:noFill/>
          <a:ln>
            <a:noFill/>
          </a:ln>
        </p:spPr>
      </p:pic>
      <p:pic>
        <p:nvPicPr>
          <p:cNvPr id="91" name="Google Shape;91;p17">
            <a:hlinkClick action="ppaction://hlinksldjump" r:id="rId4"/>
          </p:cNvPr>
          <p:cNvPicPr preferRelativeResize="0"/>
          <p:nvPr/>
        </p:nvPicPr>
        <p:blipFill>
          <a:blip r:embed="rId5">
            <a:alphaModFix/>
          </a:blip>
          <a:stretch>
            <a:fillRect/>
          </a:stretch>
        </p:blipFill>
        <p:spPr>
          <a:xfrm>
            <a:off x="7647075" y="3308875"/>
            <a:ext cx="1349925" cy="1682225"/>
          </a:xfrm>
          <a:prstGeom prst="rect">
            <a:avLst/>
          </a:prstGeom>
          <a:noFill/>
          <a:ln>
            <a:noFill/>
          </a:ln>
        </p:spPr>
      </p:pic>
      <p:sp>
        <p:nvSpPr>
          <p:cNvPr id="92" name="Google Shape;92;p17"/>
          <p:cNvSpPr txBox="1"/>
          <p:nvPr/>
        </p:nvSpPr>
        <p:spPr>
          <a:xfrm>
            <a:off x="9047600" y="3804950"/>
            <a:ext cx="19584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the book cover to go back to the directions.</a:t>
            </a:r>
            <a:endParaRPr>
              <a:latin typeface="Architects Daughter"/>
              <a:ea typeface="Architects Daughter"/>
              <a:cs typeface="Architects Daughter"/>
              <a:sym typeface="Architects Daughter"/>
            </a:endParaRPr>
          </a:p>
        </p:txBody>
      </p:sp>
      <p:sp>
        <p:nvSpPr>
          <p:cNvPr id="93" name="Google Shape;93;p17"/>
          <p:cNvSpPr txBox="1"/>
          <p:nvPr/>
        </p:nvSpPr>
        <p:spPr>
          <a:xfrm>
            <a:off x="3272000" y="136325"/>
            <a:ext cx="5217900" cy="10497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Architects Daughter"/>
                <a:ea typeface="Architects Daughter"/>
                <a:cs typeface="Architects Daughter"/>
                <a:sym typeface="Architects Daughter"/>
              </a:rPr>
              <a:t>Choose the type of pattern you want to have for your face and then click on the boy or girl to go to the slide with the full page face.</a:t>
            </a:r>
            <a:endParaRPr sz="1800">
              <a:latin typeface="Architects Daughter"/>
              <a:ea typeface="Architects Daughter"/>
              <a:cs typeface="Architects Daughter"/>
              <a:sym typeface="Architects Daughter"/>
            </a:endParaRPr>
          </a:p>
        </p:txBody>
      </p:sp>
      <p:pic>
        <p:nvPicPr>
          <p:cNvPr id="94" name="Google Shape;94;p17">
            <a:hlinkClick action="ppaction://hlinksldjump" r:id="rId6"/>
          </p:cNvPr>
          <p:cNvPicPr preferRelativeResize="0"/>
          <p:nvPr/>
        </p:nvPicPr>
        <p:blipFill rotWithShape="1">
          <a:blip r:embed="rId7">
            <a:alphaModFix/>
          </a:blip>
          <a:srcRect b="0" l="0" r="0" t="1835"/>
          <a:stretch/>
        </p:blipFill>
        <p:spPr>
          <a:xfrm>
            <a:off x="613050" y="433800"/>
            <a:ext cx="2167753" cy="2135251"/>
          </a:xfrm>
          <a:prstGeom prst="rect">
            <a:avLst/>
          </a:prstGeom>
          <a:noFill/>
          <a:ln>
            <a:noFill/>
          </a:ln>
        </p:spPr>
      </p:pic>
      <p:pic>
        <p:nvPicPr>
          <p:cNvPr id="95" name="Google Shape;95;p17">
            <a:hlinkClick action="ppaction://hlinksldjump" r:id="rId8"/>
          </p:cNvPr>
          <p:cNvPicPr preferRelativeResize="0"/>
          <p:nvPr/>
        </p:nvPicPr>
        <p:blipFill>
          <a:blip r:embed="rId9">
            <a:alphaModFix/>
          </a:blip>
          <a:stretch>
            <a:fillRect/>
          </a:stretch>
        </p:blipFill>
        <p:spPr>
          <a:xfrm>
            <a:off x="3008475" y="2900200"/>
            <a:ext cx="2240875" cy="2135251"/>
          </a:xfrm>
          <a:prstGeom prst="rect">
            <a:avLst/>
          </a:prstGeom>
          <a:noFill/>
          <a:ln>
            <a:noFill/>
          </a:ln>
        </p:spPr>
      </p:pic>
      <p:sp>
        <p:nvSpPr>
          <p:cNvPr id="96" name="Google Shape;96;p17"/>
          <p:cNvSpPr txBox="1"/>
          <p:nvPr/>
        </p:nvSpPr>
        <p:spPr>
          <a:xfrm>
            <a:off x="3346400" y="1557275"/>
            <a:ext cx="5069100" cy="5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dk1"/>
                </a:solidFill>
                <a:latin typeface="Architects Daughter"/>
                <a:ea typeface="Architects Daughter"/>
                <a:cs typeface="Architects Daughter"/>
                <a:sym typeface="Architects Daughter"/>
              </a:rPr>
              <a:t>A Bad Case of_________.   </a:t>
            </a:r>
            <a:endParaRPr b="1" sz="2700"/>
          </a:p>
        </p:txBody>
      </p:sp>
      <p:sp>
        <p:nvSpPr>
          <p:cNvPr id="97" name="Google Shape;97;p17"/>
          <p:cNvSpPr/>
          <p:nvPr/>
        </p:nvSpPr>
        <p:spPr>
          <a:xfrm rot="-694103">
            <a:off x="2420490" y="1101334"/>
            <a:ext cx="834757" cy="399316"/>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boy</a:t>
            </a:r>
            <a:endParaRPr/>
          </a:p>
        </p:txBody>
      </p:sp>
      <p:sp>
        <p:nvSpPr>
          <p:cNvPr id="98" name="Google Shape;98;p17"/>
          <p:cNvSpPr/>
          <p:nvPr/>
        </p:nvSpPr>
        <p:spPr>
          <a:xfrm rot="-694103">
            <a:off x="5017565" y="3178009"/>
            <a:ext cx="834757" cy="399316"/>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girl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8"/>
          <p:cNvPicPr preferRelativeResize="0"/>
          <p:nvPr/>
        </p:nvPicPr>
        <p:blipFill>
          <a:blip r:embed="rId3">
            <a:alphaModFix/>
          </a:blip>
          <a:stretch>
            <a:fillRect/>
          </a:stretch>
        </p:blipFill>
        <p:spPr>
          <a:xfrm>
            <a:off x="0" y="0"/>
            <a:ext cx="9084775" cy="5143500"/>
          </a:xfrm>
          <a:prstGeom prst="rect">
            <a:avLst/>
          </a:prstGeom>
          <a:noFill/>
          <a:ln>
            <a:noFill/>
          </a:ln>
        </p:spPr>
      </p:pic>
      <p:pic>
        <p:nvPicPr>
          <p:cNvPr id="104" name="Google Shape;104;p18"/>
          <p:cNvPicPr preferRelativeResize="0"/>
          <p:nvPr/>
        </p:nvPicPr>
        <p:blipFill rotWithShape="1">
          <a:blip r:embed="rId4">
            <a:alphaModFix/>
          </a:blip>
          <a:srcRect b="0" l="0" r="0" t="1835"/>
          <a:stretch/>
        </p:blipFill>
        <p:spPr>
          <a:xfrm>
            <a:off x="152400" y="241225"/>
            <a:ext cx="4822176" cy="4749874"/>
          </a:xfrm>
          <a:prstGeom prst="rect">
            <a:avLst/>
          </a:prstGeom>
          <a:noFill/>
          <a:ln>
            <a:noFill/>
          </a:ln>
        </p:spPr>
      </p:pic>
      <p:pic>
        <p:nvPicPr>
          <p:cNvPr id="105" name="Google Shape;105;p18">
            <a:hlinkClick action="ppaction://hlinksldjump" r:id="rId5"/>
          </p:cNvPr>
          <p:cNvPicPr preferRelativeResize="0"/>
          <p:nvPr/>
        </p:nvPicPr>
        <p:blipFill>
          <a:blip r:embed="rId6">
            <a:alphaModFix/>
          </a:blip>
          <a:stretch>
            <a:fillRect/>
          </a:stretch>
        </p:blipFill>
        <p:spPr>
          <a:xfrm>
            <a:off x="8440375" y="4052825"/>
            <a:ext cx="752925" cy="938275"/>
          </a:xfrm>
          <a:prstGeom prst="rect">
            <a:avLst/>
          </a:prstGeom>
          <a:noFill/>
          <a:ln>
            <a:noFill/>
          </a:ln>
        </p:spPr>
      </p:pic>
      <p:sp>
        <p:nvSpPr>
          <p:cNvPr id="106" name="Google Shape;106;p18"/>
          <p:cNvSpPr txBox="1"/>
          <p:nvPr/>
        </p:nvSpPr>
        <p:spPr>
          <a:xfrm>
            <a:off x="9047600" y="3804950"/>
            <a:ext cx="19584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the book cover to go back to the directions.</a:t>
            </a:r>
            <a:endParaRPr>
              <a:latin typeface="Architects Daughter"/>
              <a:ea typeface="Architects Daughter"/>
              <a:cs typeface="Architects Daughter"/>
              <a:sym typeface="Architects Daughter"/>
            </a:endParaRPr>
          </a:p>
        </p:txBody>
      </p:sp>
      <p:sp>
        <p:nvSpPr>
          <p:cNvPr id="107" name="Google Shape;107;p18"/>
          <p:cNvSpPr txBox="1"/>
          <p:nvPr/>
        </p:nvSpPr>
        <p:spPr>
          <a:xfrm>
            <a:off x="3856500" y="76200"/>
            <a:ext cx="5287500" cy="4890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chitects Daughter"/>
                <a:ea typeface="Architects Daughter"/>
                <a:cs typeface="Architects Daughter"/>
                <a:sym typeface="Architects Daughter"/>
              </a:rPr>
              <a:t>Using the tools - text, lines, and shapes, decorate the face.</a:t>
            </a:r>
            <a:endParaRPr b="1">
              <a:latin typeface="Architects Daughter"/>
              <a:ea typeface="Architects Daughter"/>
              <a:cs typeface="Architects Daughter"/>
              <a:sym typeface="Architects Daughter"/>
            </a:endParaRPr>
          </a:p>
        </p:txBody>
      </p:sp>
      <p:sp>
        <p:nvSpPr>
          <p:cNvPr id="108" name="Google Shape;108;p18"/>
          <p:cNvSpPr txBox="1"/>
          <p:nvPr/>
        </p:nvSpPr>
        <p:spPr>
          <a:xfrm>
            <a:off x="4176775" y="641400"/>
            <a:ext cx="4167300" cy="3690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dk1"/>
                </a:solidFill>
                <a:latin typeface="Architects Daughter"/>
                <a:ea typeface="Architects Daughter"/>
                <a:cs typeface="Architects Daughter"/>
                <a:sym typeface="Architects Daughter"/>
              </a:rPr>
              <a:t>A Bad Case of</a:t>
            </a:r>
            <a:r>
              <a:rPr lang="en" sz="2700">
                <a:solidFill>
                  <a:schemeClr val="dk1"/>
                </a:solidFill>
                <a:latin typeface="Architects Daughter"/>
                <a:ea typeface="Architects Daughter"/>
                <a:cs typeface="Architects Daughter"/>
                <a:sym typeface="Architects Daughter"/>
              </a:rPr>
              <a:t>    </a:t>
            </a:r>
            <a:endParaRPr sz="27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Clr>
                <a:schemeClr val="dk1"/>
              </a:buClr>
              <a:buSzPts val="1100"/>
              <a:buFont typeface="Arial"/>
              <a:buNone/>
            </a:pPr>
            <a:r>
              <a:rPr b="1" lang="en">
                <a:solidFill>
                  <a:schemeClr val="dk1"/>
                </a:solidFill>
              </a:rPr>
              <a:t>Type your segment here</a:t>
            </a:r>
            <a:endParaRPr sz="2700">
              <a:solidFill>
                <a:schemeClr val="dk1"/>
              </a:solidFill>
              <a:latin typeface="Architects Daughter"/>
              <a:ea typeface="Architects Daughter"/>
              <a:cs typeface="Architects Daughter"/>
              <a:sym typeface="Architects Daughter"/>
            </a:endParaRPr>
          </a:p>
        </p:txBody>
      </p:sp>
      <p:pic>
        <p:nvPicPr>
          <p:cNvPr id="109" name="Google Shape;109;p18">
            <a:hlinkClick action="ppaction://hlinksldjump" r:id="rId7"/>
          </p:cNvPr>
          <p:cNvPicPr preferRelativeResize="0"/>
          <p:nvPr/>
        </p:nvPicPr>
        <p:blipFill rotWithShape="1">
          <a:blip r:embed="rId4">
            <a:alphaModFix/>
          </a:blip>
          <a:srcRect b="0" l="0" r="0" t="1835"/>
          <a:stretch/>
        </p:blipFill>
        <p:spPr>
          <a:xfrm>
            <a:off x="4074901" y="4441007"/>
            <a:ext cx="726125" cy="715244"/>
          </a:xfrm>
          <a:prstGeom prst="rect">
            <a:avLst/>
          </a:prstGeom>
          <a:noFill/>
          <a:ln cap="flat" cmpd="sng" w="38100">
            <a:solidFill>
              <a:srgbClr val="0000FF"/>
            </a:solidFill>
            <a:prstDash val="solid"/>
            <a:round/>
            <a:headEnd len="sm" w="sm" type="none"/>
            <a:tailEnd len="sm" w="sm" type="none"/>
          </a:ln>
        </p:spPr>
      </p:pic>
      <p:sp>
        <p:nvSpPr>
          <p:cNvPr id="110" name="Google Shape;110;p18"/>
          <p:cNvSpPr txBox="1"/>
          <p:nvPr/>
        </p:nvSpPr>
        <p:spPr>
          <a:xfrm>
            <a:off x="4876800" y="4468200"/>
            <a:ext cx="1525800" cy="5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this face for a sample.</a:t>
            </a:r>
            <a:endParaRPr>
              <a:latin typeface="Architects Daughter"/>
              <a:ea typeface="Architects Daughter"/>
              <a:cs typeface="Architects Daughter"/>
              <a:sym typeface="Architects Daughter"/>
            </a:endParaRPr>
          </a:p>
        </p:txBody>
      </p:sp>
      <p:sp>
        <p:nvSpPr>
          <p:cNvPr id="111" name="Google Shape;111;p18"/>
          <p:cNvSpPr txBox="1"/>
          <p:nvPr/>
        </p:nvSpPr>
        <p:spPr>
          <a:xfrm>
            <a:off x="9245925" y="152400"/>
            <a:ext cx="1524600" cy="1880100"/>
          </a:xfrm>
          <a:prstGeom prst="rect">
            <a:avLst/>
          </a:prstGeom>
          <a:solidFill>
            <a:srgbClr val="D9EAD3"/>
          </a:solid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Architects Daughter"/>
                <a:ea typeface="Architects Daughter"/>
                <a:cs typeface="Architects Daughter"/>
                <a:sym typeface="Architects Daughter"/>
              </a:rPr>
              <a:t>When you’re finished decorating your face, go to slide 8 for help before writing your segment.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9"/>
          <p:cNvPicPr preferRelativeResize="0"/>
          <p:nvPr/>
        </p:nvPicPr>
        <p:blipFill>
          <a:blip r:embed="rId3">
            <a:alphaModFix/>
          </a:blip>
          <a:stretch>
            <a:fillRect/>
          </a:stretch>
        </p:blipFill>
        <p:spPr>
          <a:xfrm>
            <a:off x="0" y="0"/>
            <a:ext cx="9084775" cy="5143500"/>
          </a:xfrm>
          <a:prstGeom prst="rect">
            <a:avLst/>
          </a:prstGeom>
          <a:noFill/>
          <a:ln>
            <a:noFill/>
          </a:ln>
        </p:spPr>
      </p:pic>
      <p:pic>
        <p:nvPicPr>
          <p:cNvPr id="117" name="Google Shape;117;p19"/>
          <p:cNvPicPr preferRelativeResize="0"/>
          <p:nvPr/>
        </p:nvPicPr>
        <p:blipFill>
          <a:blip r:embed="rId4">
            <a:alphaModFix/>
          </a:blip>
          <a:stretch>
            <a:fillRect/>
          </a:stretch>
        </p:blipFill>
        <p:spPr>
          <a:xfrm>
            <a:off x="171275" y="196750"/>
            <a:ext cx="5078070" cy="4838700"/>
          </a:xfrm>
          <a:prstGeom prst="rect">
            <a:avLst/>
          </a:prstGeom>
          <a:noFill/>
          <a:ln>
            <a:noFill/>
          </a:ln>
        </p:spPr>
      </p:pic>
      <p:pic>
        <p:nvPicPr>
          <p:cNvPr id="118" name="Google Shape;118;p19">
            <a:hlinkClick action="ppaction://hlinksldjump" r:id="rId5"/>
          </p:cNvPr>
          <p:cNvPicPr preferRelativeResize="0"/>
          <p:nvPr/>
        </p:nvPicPr>
        <p:blipFill>
          <a:blip r:embed="rId6">
            <a:alphaModFix/>
          </a:blip>
          <a:stretch>
            <a:fillRect/>
          </a:stretch>
        </p:blipFill>
        <p:spPr>
          <a:xfrm>
            <a:off x="8608975" y="4222950"/>
            <a:ext cx="713150" cy="888700"/>
          </a:xfrm>
          <a:prstGeom prst="rect">
            <a:avLst/>
          </a:prstGeom>
          <a:noFill/>
          <a:ln>
            <a:noFill/>
          </a:ln>
        </p:spPr>
      </p:pic>
      <p:sp>
        <p:nvSpPr>
          <p:cNvPr id="119" name="Google Shape;119;p19"/>
          <p:cNvSpPr txBox="1"/>
          <p:nvPr/>
        </p:nvSpPr>
        <p:spPr>
          <a:xfrm>
            <a:off x="9245925" y="3792550"/>
            <a:ext cx="19584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the book cover to go back to the directions.</a:t>
            </a:r>
            <a:endParaRPr>
              <a:latin typeface="Architects Daughter"/>
              <a:ea typeface="Architects Daughter"/>
              <a:cs typeface="Architects Daughter"/>
              <a:sym typeface="Architects Daughter"/>
            </a:endParaRPr>
          </a:p>
        </p:txBody>
      </p:sp>
      <p:sp>
        <p:nvSpPr>
          <p:cNvPr id="120" name="Google Shape;120;p19"/>
          <p:cNvSpPr txBox="1"/>
          <p:nvPr/>
        </p:nvSpPr>
        <p:spPr>
          <a:xfrm>
            <a:off x="3856500" y="76200"/>
            <a:ext cx="5287500" cy="4890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chitects Daughter"/>
                <a:ea typeface="Architects Daughter"/>
                <a:cs typeface="Architects Daughter"/>
                <a:sym typeface="Architects Daughter"/>
              </a:rPr>
              <a:t>Using the tools - text, lines, and shapes, decorate the face.</a:t>
            </a:r>
            <a:endParaRPr b="1">
              <a:latin typeface="Architects Daughter"/>
              <a:ea typeface="Architects Daughter"/>
              <a:cs typeface="Architects Daughter"/>
              <a:sym typeface="Architects Daughter"/>
            </a:endParaRPr>
          </a:p>
        </p:txBody>
      </p:sp>
      <p:pic>
        <p:nvPicPr>
          <p:cNvPr id="121" name="Google Shape;121;p19">
            <a:hlinkClick action="ppaction://hlinksldjump" r:id="rId7"/>
          </p:cNvPr>
          <p:cNvPicPr preferRelativeResize="0"/>
          <p:nvPr/>
        </p:nvPicPr>
        <p:blipFill>
          <a:blip r:embed="rId4">
            <a:alphaModFix/>
          </a:blip>
          <a:stretch>
            <a:fillRect/>
          </a:stretch>
        </p:blipFill>
        <p:spPr>
          <a:xfrm>
            <a:off x="5249350" y="4357773"/>
            <a:ext cx="845275" cy="805429"/>
          </a:xfrm>
          <a:prstGeom prst="rect">
            <a:avLst/>
          </a:prstGeom>
          <a:noFill/>
          <a:ln cap="flat" cmpd="sng" w="38100">
            <a:solidFill>
              <a:srgbClr val="FF00FF"/>
            </a:solidFill>
            <a:prstDash val="solid"/>
            <a:round/>
            <a:headEnd len="sm" w="sm" type="none"/>
            <a:tailEnd len="sm" w="sm" type="none"/>
          </a:ln>
        </p:spPr>
      </p:pic>
      <p:sp>
        <p:nvSpPr>
          <p:cNvPr id="122" name="Google Shape;122;p19"/>
          <p:cNvSpPr txBox="1"/>
          <p:nvPr/>
        </p:nvSpPr>
        <p:spPr>
          <a:xfrm>
            <a:off x="6051925" y="4437700"/>
            <a:ext cx="1524600" cy="5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this face for a sample.</a:t>
            </a:r>
            <a:endParaRPr>
              <a:latin typeface="Architects Daughter"/>
              <a:ea typeface="Architects Daughter"/>
              <a:cs typeface="Architects Daughter"/>
              <a:sym typeface="Architects Daughter"/>
            </a:endParaRPr>
          </a:p>
        </p:txBody>
      </p:sp>
      <p:sp>
        <p:nvSpPr>
          <p:cNvPr id="123" name="Google Shape;123;p19"/>
          <p:cNvSpPr txBox="1"/>
          <p:nvPr/>
        </p:nvSpPr>
        <p:spPr>
          <a:xfrm>
            <a:off x="4696400" y="616488"/>
            <a:ext cx="4167300" cy="36900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chemeClr val="dk1"/>
                </a:solidFill>
                <a:latin typeface="Architects Daughter"/>
                <a:ea typeface="Architects Daughter"/>
                <a:cs typeface="Architects Daughter"/>
                <a:sym typeface="Architects Daughter"/>
              </a:rPr>
              <a:t>A Bad Case of</a:t>
            </a:r>
            <a:r>
              <a:rPr lang="en" sz="2700">
                <a:solidFill>
                  <a:schemeClr val="dk1"/>
                </a:solidFill>
                <a:latin typeface="Architects Daughter"/>
                <a:ea typeface="Architects Daughter"/>
                <a:cs typeface="Architects Daughter"/>
                <a:sym typeface="Architects Daughter"/>
              </a:rPr>
              <a:t>    </a:t>
            </a:r>
            <a:endParaRPr sz="27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b="1" lang="en">
                <a:solidFill>
                  <a:schemeClr val="dk1"/>
                </a:solidFill>
              </a:rPr>
              <a:t>Type your segment here</a:t>
            </a:r>
            <a:endParaRPr sz="2700">
              <a:solidFill>
                <a:schemeClr val="dk1"/>
              </a:solidFill>
              <a:latin typeface="Architects Daughter"/>
              <a:ea typeface="Architects Daughter"/>
              <a:cs typeface="Architects Daughter"/>
              <a:sym typeface="Architects Daughter"/>
            </a:endParaRPr>
          </a:p>
        </p:txBody>
      </p:sp>
      <p:sp>
        <p:nvSpPr>
          <p:cNvPr id="124" name="Google Shape;124;p19"/>
          <p:cNvSpPr txBox="1"/>
          <p:nvPr/>
        </p:nvSpPr>
        <p:spPr>
          <a:xfrm>
            <a:off x="9245925" y="152400"/>
            <a:ext cx="1524600" cy="1880100"/>
          </a:xfrm>
          <a:prstGeom prst="rect">
            <a:avLst/>
          </a:prstGeom>
          <a:solidFill>
            <a:srgbClr val="D9EAD3"/>
          </a:solidFill>
          <a:ln cap="flat" cmpd="sng" w="38100">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Architects Daughter"/>
                <a:ea typeface="Architects Daughter"/>
                <a:cs typeface="Architects Daughter"/>
                <a:sym typeface="Architects Daughter"/>
              </a:rPr>
              <a:t>When you’re finished decorating your face, go to the next slide for help before writing your segment.</a:t>
            </a:r>
            <a:r>
              <a:rPr b="1" lang="en">
                <a:solidFill>
                  <a:schemeClr val="dk1"/>
                </a:solidFill>
                <a:latin typeface="Architects Daughter"/>
                <a:ea typeface="Architects Daughter"/>
                <a:cs typeface="Architects Daughter"/>
                <a:sym typeface="Architects Daughter"/>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nvSpPr>
        <p:spPr>
          <a:xfrm>
            <a:off x="210725" y="856925"/>
            <a:ext cx="4213800" cy="3402300"/>
          </a:xfrm>
          <a:prstGeom prst="rect">
            <a:avLst/>
          </a:prstGeom>
          <a:solidFill>
            <a:srgbClr val="D0E0E3"/>
          </a:solidFill>
          <a:ln cap="flat" cmpd="sng" w="381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Architects Daughter"/>
                <a:ea typeface="Architects Daughter"/>
                <a:cs typeface="Architects Daughter"/>
                <a:sym typeface="Architects Daughter"/>
              </a:rPr>
              <a:t>Use the productive questions below to help you describe your character with a </a:t>
            </a:r>
            <a:r>
              <a:rPr b="1" lang="en" sz="1900">
                <a:latin typeface="Architects Daughter"/>
                <a:ea typeface="Architects Daughter"/>
                <a:cs typeface="Architects Daughter"/>
                <a:sym typeface="Architects Daughter"/>
              </a:rPr>
              <a:t>Bad Case of</a:t>
            </a:r>
            <a:r>
              <a:rPr lang="en" sz="1900">
                <a:latin typeface="Architects Daughter"/>
                <a:ea typeface="Architects Daughter"/>
                <a:cs typeface="Architects Daughter"/>
                <a:sym typeface="Architects Daughter"/>
              </a:rPr>
              <a:t> _________. </a:t>
            </a:r>
            <a:endParaRPr sz="1900">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900">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latin typeface="Architects Daughter"/>
                <a:ea typeface="Architects Daughter"/>
                <a:cs typeface="Architects Daughter"/>
                <a:sym typeface="Architects Daughter"/>
              </a:rPr>
              <a:t>What kind/color hair?</a:t>
            </a:r>
            <a:endParaRPr sz="1900">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latin typeface="Architects Daughter"/>
                <a:ea typeface="Architects Daughter"/>
                <a:cs typeface="Architects Daughter"/>
                <a:sym typeface="Architects Daughter"/>
              </a:rPr>
              <a:t>What kind of facial expressions?</a:t>
            </a:r>
            <a:endParaRPr sz="1900">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latin typeface="Architects Daughter"/>
                <a:ea typeface="Architects Daughter"/>
                <a:cs typeface="Architects Daughter"/>
                <a:sym typeface="Architects Daughter"/>
              </a:rPr>
              <a:t>What was his/her face covered in?</a:t>
            </a:r>
            <a:endParaRPr sz="1900">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latin typeface="Architects Daughter"/>
                <a:ea typeface="Architects Daughter"/>
                <a:cs typeface="Architects Daughter"/>
                <a:sym typeface="Architects Daughter"/>
              </a:rPr>
              <a:t>What did it remind you of?</a:t>
            </a:r>
            <a:endParaRPr sz="1900">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latin typeface="Architects Daughter"/>
                <a:ea typeface="Architects Daughter"/>
                <a:cs typeface="Architects Daughter"/>
                <a:sym typeface="Architects Daughter"/>
              </a:rPr>
              <a:t>How did the character feel about the bad case?</a:t>
            </a:r>
            <a:endParaRPr sz="1900">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900">
              <a:latin typeface="Architects Daughter"/>
              <a:ea typeface="Architects Daughter"/>
              <a:cs typeface="Architects Daughter"/>
              <a:sym typeface="Architects Daughter"/>
            </a:endParaRPr>
          </a:p>
        </p:txBody>
      </p:sp>
      <p:sp>
        <p:nvSpPr>
          <p:cNvPr id="130" name="Google Shape;130;p20"/>
          <p:cNvSpPr txBox="1"/>
          <p:nvPr/>
        </p:nvSpPr>
        <p:spPr>
          <a:xfrm>
            <a:off x="4672500" y="615275"/>
            <a:ext cx="4471500" cy="3643800"/>
          </a:xfrm>
          <a:prstGeom prst="rect">
            <a:avLst/>
          </a:prstGeom>
          <a:solidFill>
            <a:srgbClr val="D0E0E3"/>
          </a:solidFill>
          <a:ln cap="flat" cmpd="sng" w="381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Architects Daughter"/>
                <a:ea typeface="Architects Daughter"/>
                <a:cs typeface="Architects Daughter"/>
                <a:sym typeface="Architects Daughter"/>
              </a:rPr>
              <a:t>Use the sentence starters below to help you write your segment.</a:t>
            </a:r>
            <a:endParaRPr sz="19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9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solidFill>
                  <a:schemeClr val="dk1"/>
                </a:solidFill>
                <a:latin typeface="Architects Daughter"/>
                <a:ea typeface="Architects Daughter"/>
                <a:cs typeface="Architects Daughter"/>
                <a:sym typeface="Architects Daughter"/>
              </a:rPr>
              <a:t>I couldn’t believe ______.</a:t>
            </a:r>
            <a:endParaRPr sz="19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solidFill>
                  <a:schemeClr val="dk1"/>
                </a:solidFill>
                <a:latin typeface="Architects Daughter"/>
                <a:ea typeface="Architects Daughter"/>
                <a:cs typeface="Architects Daughter"/>
                <a:sym typeface="Architects Daughter"/>
              </a:rPr>
              <a:t>I gasped when I caught sight of __.</a:t>
            </a:r>
            <a:endParaRPr sz="19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solidFill>
                  <a:schemeClr val="dk1"/>
                </a:solidFill>
                <a:latin typeface="Architects Daughter"/>
                <a:ea typeface="Architects Daughter"/>
                <a:cs typeface="Architects Daughter"/>
                <a:sym typeface="Architects Daughter"/>
              </a:rPr>
              <a:t>There on her/his face ______.</a:t>
            </a:r>
            <a:endParaRPr sz="19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solidFill>
                  <a:schemeClr val="dk1"/>
                </a:solidFill>
                <a:latin typeface="Architects Daughter"/>
                <a:ea typeface="Architects Daughter"/>
                <a:cs typeface="Architects Daughter"/>
                <a:sym typeface="Architects Daughter"/>
              </a:rPr>
              <a:t>Covering her/his face was  ______.</a:t>
            </a:r>
            <a:endParaRPr sz="19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solidFill>
                  <a:schemeClr val="dk1"/>
                </a:solidFill>
                <a:latin typeface="Architects Daughter"/>
                <a:ea typeface="Architects Daughter"/>
                <a:cs typeface="Architects Daughter"/>
                <a:sym typeface="Architects Daughter"/>
              </a:rPr>
              <a:t>A ____ was on his/her face.</a:t>
            </a:r>
            <a:endParaRPr sz="19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solidFill>
                  <a:schemeClr val="dk1"/>
                </a:solidFill>
                <a:latin typeface="Architects Daughter"/>
                <a:ea typeface="Architects Daughter"/>
                <a:cs typeface="Architects Daughter"/>
                <a:sym typeface="Architects Daughter"/>
              </a:rPr>
              <a:t>I was surprised to see _____.</a:t>
            </a:r>
            <a:endParaRPr sz="19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t/>
            </a:r>
            <a:endParaRPr sz="1900">
              <a:solidFill>
                <a:schemeClr val="dk1"/>
              </a:solidFill>
              <a:latin typeface="Architects Daughter"/>
              <a:ea typeface="Architects Daughter"/>
              <a:cs typeface="Architects Daughter"/>
              <a:sym typeface="Architects Daughter"/>
            </a:endParaRPr>
          </a:p>
        </p:txBody>
      </p:sp>
      <p:pic>
        <p:nvPicPr>
          <p:cNvPr id="131" name="Google Shape;131;p20">
            <a:hlinkClick action="ppaction://hlinksldjump" r:id="rId3"/>
          </p:cNvPr>
          <p:cNvPicPr preferRelativeResize="0"/>
          <p:nvPr/>
        </p:nvPicPr>
        <p:blipFill>
          <a:blip r:embed="rId4">
            <a:alphaModFix/>
          </a:blip>
          <a:stretch>
            <a:fillRect/>
          </a:stretch>
        </p:blipFill>
        <p:spPr>
          <a:xfrm>
            <a:off x="5369700" y="3659983"/>
            <a:ext cx="997575" cy="950555"/>
          </a:xfrm>
          <a:prstGeom prst="rect">
            <a:avLst/>
          </a:prstGeom>
          <a:noFill/>
          <a:ln cap="flat" cmpd="sng" w="38100">
            <a:solidFill>
              <a:srgbClr val="FF00FF"/>
            </a:solidFill>
            <a:prstDash val="solid"/>
            <a:round/>
            <a:headEnd len="sm" w="sm" type="none"/>
            <a:tailEnd len="sm" w="sm" type="none"/>
          </a:ln>
        </p:spPr>
      </p:pic>
      <p:pic>
        <p:nvPicPr>
          <p:cNvPr id="132" name="Google Shape;132;p20">
            <a:hlinkClick action="ppaction://hlinksldjump" r:id="rId5"/>
          </p:cNvPr>
          <p:cNvPicPr preferRelativeResize="0"/>
          <p:nvPr/>
        </p:nvPicPr>
        <p:blipFill rotWithShape="1">
          <a:blip r:embed="rId6">
            <a:alphaModFix/>
          </a:blip>
          <a:srcRect b="0" l="0" r="0" t="1835"/>
          <a:stretch/>
        </p:blipFill>
        <p:spPr>
          <a:xfrm>
            <a:off x="7434876" y="3583775"/>
            <a:ext cx="997576" cy="982625"/>
          </a:xfrm>
          <a:prstGeom prst="rect">
            <a:avLst/>
          </a:prstGeom>
          <a:noFill/>
          <a:ln cap="flat" cmpd="sng" w="38100">
            <a:solidFill>
              <a:srgbClr val="0000FF"/>
            </a:solidFill>
            <a:prstDash val="solid"/>
            <a:round/>
            <a:headEnd len="sm" w="sm" type="none"/>
            <a:tailEnd len="sm" w="sm" type="none"/>
          </a:ln>
        </p:spPr>
      </p:pic>
      <p:sp>
        <p:nvSpPr>
          <p:cNvPr id="133" name="Google Shape;133;p20"/>
          <p:cNvSpPr txBox="1"/>
          <p:nvPr/>
        </p:nvSpPr>
        <p:spPr>
          <a:xfrm>
            <a:off x="5639250" y="4642600"/>
            <a:ext cx="2739000" cy="5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each face for a sample.</a:t>
            </a:r>
            <a:endParaRPr>
              <a:latin typeface="Architects Daughter"/>
              <a:ea typeface="Architects Daughter"/>
              <a:cs typeface="Architects Daughter"/>
              <a:sym typeface="Architects Daughter"/>
            </a:endParaRPr>
          </a:p>
        </p:txBody>
      </p:sp>
      <p:sp>
        <p:nvSpPr>
          <p:cNvPr id="134" name="Google Shape;134;p20"/>
          <p:cNvSpPr txBox="1"/>
          <p:nvPr/>
        </p:nvSpPr>
        <p:spPr>
          <a:xfrm>
            <a:off x="0" y="0"/>
            <a:ext cx="7362000" cy="44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Architects Daughter"/>
                <a:ea typeface="Architects Daughter"/>
                <a:cs typeface="Architects Daughter"/>
                <a:sym typeface="Architects Daughter"/>
              </a:rPr>
              <a:t>Time to write a descriptive segment! </a:t>
            </a:r>
            <a:endParaRPr b="1" sz="1800"/>
          </a:p>
        </p:txBody>
      </p:sp>
      <p:pic>
        <p:nvPicPr>
          <p:cNvPr id="135" name="Google Shape;135;p20"/>
          <p:cNvPicPr preferRelativeResize="0"/>
          <p:nvPr/>
        </p:nvPicPr>
        <p:blipFill>
          <a:blip r:embed="rId7">
            <a:alphaModFix/>
          </a:blip>
          <a:stretch>
            <a:fillRect/>
          </a:stretch>
        </p:blipFill>
        <p:spPr>
          <a:xfrm>
            <a:off x="-2364050" y="2243300"/>
            <a:ext cx="2364050" cy="2600750"/>
          </a:xfrm>
          <a:prstGeom prst="rect">
            <a:avLst/>
          </a:prstGeom>
          <a:noFill/>
          <a:ln cap="flat" cmpd="sng" w="38100">
            <a:solidFill>
              <a:srgbClr val="00FF00"/>
            </a:solidFill>
            <a:prstDash val="solid"/>
            <a:round/>
            <a:headEnd len="sm" w="sm" type="none"/>
            <a:tailEnd len="sm" w="sm" type="none"/>
          </a:ln>
        </p:spPr>
      </p:pic>
      <p:sp>
        <p:nvSpPr>
          <p:cNvPr id="136" name="Google Shape;136;p20"/>
          <p:cNvSpPr txBox="1"/>
          <p:nvPr/>
        </p:nvSpPr>
        <p:spPr>
          <a:xfrm>
            <a:off x="-1958275" y="1410500"/>
            <a:ext cx="17475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A modeled classroom sample</a:t>
            </a:r>
            <a:endParaRPr>
              <a:latin typeface="Architects Daughter"/>
              <a:ea typeface="Architects Daughter"/>
              <a:cs typeface="Architects Daughter"/>
              <a:sym typeface="Architects Daughter"/>
            </a:endParaRPr>
          </a:p>
        </p:txBody>
      </p:sp>
      <p:sp>
        <p:nvSpPr>
          <p:cNvPr id="137" name="Google Shape;137;p20"/>
          <p:cNvSpPr txBox="1"/>
          <p:nvPr/>
        </p:nvSpPr>
        <p:spPr>
          <a:xfrm>
            <a:off x="9293196" y="887600"/>
            <a:ext cx="1907100" cy="5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this arrow to go back to your writing on the boy face..</a:t>
            </a:r>
            <a:endParaRPr>
              <a:latin typeface="Architects Daughter"/>
              <a:ea typeface="Architects Daughter"/>
              <a:cs typeface="Architects Daughter"/>
              <a:sym typeface="Architects Daughter"/>
            </a:endParaRPr>
          </a:p>
        </p:txBody>
      </p:sp>
      <p:sp>
        <p:nvSpPr>
          <p:cNvPr id="138" name="Google Shape;138;p20"/>
          <p:cNvSpPr txBox="1"/>
          <p:nvPr/>
        </p:nvSpPr>
        <p:spPr>
          <a:xfrm>
            <a:off x="9391975" y="3659975"/>
            <a:ext cx="1493400" cy="70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rchitects Daughter"/>
                <a:ea typeface="Architects Daughter"/>
                <a:cs typeface="Architects Daughter"/>
                <a:sym typeface="Architects Daughter"/>
              </a:rPr>
              <a:t>Click this arrow to go back to your writing on the girl face..</a:t>
            </a:r>
            <a:endParaRPr/>
          </a:p>
        </p:txBody>
      </p:sp>
      <p:sp>
        <p:nvSpPr>
          <p:cNvPr id="139" name="Google Shape;139;p20">
            <a:hlinkClick action="ppaction://hlinksldjump" r:id="rId8"/>
          </p:cNvPr>
          <p:cNvSpPr/>
          <p:nvPr/>
        </p:nvSpPr>
        <p:spPr>
          <a:xfrm>
            <a:off x="9651850" y="152525"/>
            <a:ext cx="737400" cy="704400"/>
          </a:xfrm>
          <a:prstGeom prst="curvedRightArrow">
            <a:avLst>
              <a:gd fmla="val 25000" name="adj1"/>
              <a:gd fmla="val 50000" name="adj2"/>
              <a:gd fmla="val 25000" name="adj3"/>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a:hlinkClick action="ppaction://hlinksldjump" r:id="rId9"/>
          </p:cNvPr>
          <p:cNvSpPr/>
          <p:nvPr/>
        </p:nvSpPr>
        <p:spPr>
          <a:xfrm>
            <a:off x="9651850" y="2986925"/>
            <a:ext cx="737400" cy="582600"/>
          </a:xfrm>
          <a:prstGeom prst="curvedLeftArrow">
            <a:avLst>
              <a:gd fmla="val 25000" name="adj1"/>
              <a:gd fmla="val 50000" name="adj2"/>
              <a:gd fmla="val 25000" name="adj3"/>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pic>
        <p:nvPicPr>
          <p:cNvPr id="145" name="Google Shape;145;p21"/>
          <p:cNvPicPr preferRelativeResize="0"/>
          <p:nvPr/>
        </p:nvPicPr>
        <p:blipFill>
          <a:blip r:embed="rId4">
            <a:alphaModFix/>
          </a:blip>
          <a:stretch>
            <a:fillRect/>
          </a:stretch>
        </p:blipFill>
        <p:spPr>
          <a:xfrm>
            <a:off x="171275" y="196750"/>
            <a:ext cx="5078070" cy="4838700"/>
          </a:xfrm>
          <a:prstGeom prst="rect">
            <a:avLst/>
          </a:prstGeom>
          <a:noFill/>
          <a:ln>
            <a:noFill/>
          </a:ln>
        </p:spPr>
      </p:pic>
      <p:sp>
        <p:nvSpPr>
          <p:cNvPr id="146" name="Google Shape;146;p21"/>
          <p:cNvSpPr txBox="1"/>
          <p:nvPr/>
        </p:nvSpPr>
        <p:spPr>
          <a:xfrm>
            <a:off x="3856500" y="152400"/>
            <a:ext cx="5287500" cy="7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Using the tools - text, lines, and shapes, decorate the face.</a:t>
            </a:r>
            <a:endParaRPr>
              <a:latin typeface="Architects Daughter"/>
              <a:ea typeface="Architects Daughter"/>
              <a:cs typeface="Architects Daughter"/>
              <a:sym typeface="Architects Daughter"/>
            </a:endParaRPr>
          </a:p>
        </p:txBody>
      </p:sp>
      <p:cxnSp>
        <p:nvCxnSpPr>
          <p:cNvPr id="147" name="Google Shape;147;p21"/>
          <p:cNvCxnSpPr/>
          <p:nvPr/>
        </p:nvCxnSpPr>
        <p:spPr>
          <a:xfrm>
            <a:off x="1651675" y="964400"/>
            <a:ext cx="266100" cy="243900"/>
          </a:xfrm>
          <a:prstGeom prst="straightConnector1">
            <a:avLst/>
          </a:prstGeom>
          <a:noFill/>
          <a:ln cap="flat" cmpd="sng" w="9525">
            <a:solidFill>
              <a:srgbClr val="FFD966"/>
            </a:solidFill>
            <a:prstDash val="solid"/>
            <a:round/>
            <a:headEnd len="med" w="med" type="none"/>
            <a:tailEnd len="med" w="med" type="none"/>
          </a:ln>
        </p:spPr>
      </p:cxnSp>
      <p:sp>
        <p:nvSpPr>
          <p:cNvPr id="148" name="Google Shape;148;p21"/>
          <p:cNvSpPr/>
          <p:nvPr/>
        </p:nvSpPr>
        <p:spPr>
          <a:xfrm>
            <a:off x="1651675" y="2848900"/>
            <a:ext cx="520800" cy="421200"/>
          </a:xfrm>
          <a:prstGeom prst="smileyFace">
            <a:avLst>
              <a:gd fmla="val 4653"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3400375" y="2025800"/>
            <a:ext cx="520800" cy="421200"/>
          </a:xfrm>
          <a:prstGeom prst="smileyFace">
            <a:avLst>
              <a:gd fmla="val 4653" name="adj"/>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a:off x="1031175" y="3303375"/>
            <a:ext cx="520800" cy="421200"/>
          </a:xfrm>
          <a:prstGeom prst="smileyFace">
            <a:avLst>
              <a:gd fmla="val 4653" name="adj"/>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1917775" y="2203100"/>
            <a:ext cx="266100" cy="243900"/>
          </a:xfrm>
          <a:prstGeom prst="ellipse">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a:off x="2934825" y="2179525"/>
            <a:ext cx="266100" cy="243900"/>
          </a:xfrm>
          <a:prstGeom prst="ellipse">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21"/>
          <p:cNvCxnSpPr/>
          <p:nvPr/>
        </p:nvCxnSpPr>
        <p:spPr>
          <a:xfrm flipH="1">
            <a:off x="2494025" y="2449825"/>
            <a:ext cx="99900" cy="543300"/>
          </a:xfrm>
          <a:prstGeom prst="straightConnector1">
            <a:avLst/>
          </a:prstGeom>
          <a:noFill/>
          <a:ln cap="flat" cmpd="sng" w="9525">
            <a:solidFill>
              <a:schemeClr val="dk2"/>
            </a:solidFill>
            <a:prstDash val="solid"/>
            <a:round/>
            <a:headEnd len="med" w="med" type="none"/>
            <a:tailEnd len="med" w="med" type="none"/>
          </a:ln>
        </p:spPr>
      </p:cxnSp>
      <p:sp>
        <p:nvSpPr>
          <p:cNvPr id="154" name="Google Shape;154;p21"/>
          <p:cNvSpPr/>
          <p:nvPr/>
        </p:nvSpPr>
        <p:spPr>
          <a:xfrm>
            <a:off x="2172675" y="3281200"/>
            <a:ext cx="1075275" cy="22175"/>
          </a:xfrm>
          <a:custGeom>
            <a:rect b="b" l="l" r="r" t="t"/>
            <a:pathLst>
              <a:path extrusionOk="0" h="887" w="43011">
                <a:moveTo>
                  <a:pt x="0" y="0"/>
                </a:moveTo>
                <a:cubicBezTo>
                  <a:pt x="7169" y="148"/>
                  <a:pt x="35843" y="739"/>
                  <a:pt x="43011" y="887"/>
                </a:cubicBezTo>
              </a:path>
            </a:pathLst>
          </a:custGeom>
          <a:noFill/>
          <a:ln cap="flat" cmpd="sng" w="9525">
            <a:solidFill>
              <a:schemeClr val="dk2"/>
            </a:solidFill>
            <a:prstDash val="solid"/>
            <a:round/>
            <a:headEnd len="med" w="med" type="none"/>
            <a:tailEnd len="med" w="med" type="none"/>
          </a:ln>
        </p:spPr>
      </p:sp>
      <p:sp>
        <p:nvSpPr>
          <p:cNvPr id="155" name="Google Shape;155;p21"/>
          <p:cNvSpPr/>
          <p:nvPr/>
        </p:nvSpPr>
        <p:spPr>
          <a:xfrm>
            <a:off x="2073125" y="3591450"/>
            <a:ext cx="520800" cy="421200"/>
          </a:xfrm>
          <a:prstGeom prst="smileyFace">
            <a:avLst>
              <a:gd fmla="val 4653" name="adj"/>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1344025" y="1465950"/>
            <a:ext cx="520800" cy="421200"/>
          </a:xfrm>
          <a:prstGeom prst="smileyFace">
            <a:avLst>
              <a:gd fmla="val 4653"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p:cNvSpPr/>
          <p:nvPr/>
        </p:nvSpPr>
        <p:spPr>
          <a:xfrm>
            <a:off x="2981850" y="964400"/>
            <a:ext cx="520800" cy="421200"/>
          </a:xfrm>
          <a:prstGeom prst="smileyFace">
            <a:avLst>
              <a:gd fmla="val 4653"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3755025" y="3777175"/>
            <a:ext cx="520800" cy="421200"/>
          </a:xfrm>
          <a:prstGeom prst="smileyFace">
            <a:avLst>
              <a:gd fmla="val 4653"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p:nvPr/>
        </p:nvSpPr>
        <p:spPr>
          <a:xfrm>
            <a:off x="1801333" y="309077"/>
            <a:ext cx="531650" cy="476675"/>
          </a:xfrm>
          <a:custGeom>
            <a:rect b="b" l="l" r="r" t="t"/>
            <a:pathLst>
              <a:path extrusionOk="0" h="19067" w="21266">
                <a:moveTo>
                  <a:pt x="13081" y="6260"/>
                </a:moveTo>
                <a:cubicBezTo>
                  <a:pt x="10068" y="4377"/>
                  <a:pt x="5395" y="643"/>
                  <a:pt x="2882" y="3156"/>
                </a:cubicBezTo>
                <a:cubicBezTo>
                  <a:pt x="779" y="5259"/>
                  <a:pt x="518" y="5517"/>
                  <a:pt x="222" y="8477"/>
                </a:cubicBezTo>
                <a:cubicBezTo>
                  <a:pt x="25" y="10450"/>
                  <a:pt x="85" y="12555"/>
                  <a:pt x="1996" y="12024"/>
                </a:cubicBezTo>
                <a:cubicBezTo>
                  <a:pt x="6077" y="10890"/>
                  <a:pt x="6668" y="10207"/>
                  <a:pt x="8203" y="6260"/>
                </a:cubicBezTo>
                <a:cubicBezTo>
                  <a:pt x="8918" y="4422"/>
                  <a:pt x="4080" y="3836"/>
                  <a:pt x="2439" y="4930"/>
                </a:cubicBezTo>
                <a:cubicBezTo>
                  <a:pt x="-221" y="6704"/>
                  <a:pt x="5100" y="11137"/>
                  <a:pt x="7760" y="12911"/>
                </a:cubicBezTo>
                <a:cubicBezTo>
                  <a:pt x="10047" y="14436"/>
                  <a:pt x="16523" y="9794"/>
                  <a:pt x="14411" y="8034"/>
                </a:cubicBezTo>
                <a:cubicBezTo>
                  <a:pt x="11890" y="5933"/>
                  <a:pt x="6344" y="6550"/>
                  <a:pt x="4656" y="9364"/>
                </a:cubicBezTo>
                <a:cubicBezTo>
                  <a:pt x="3203" y="11785"/>
                  <a:pt x="7596" y="15572"/>
                  <a:pt x="10420" y="15572"/>
                </a:cubicBezTo>
                <a:cubicBezTo>
                  <a:pt x="13263" y="15572"/>
                  <a:pt x="15028" y="10809"/>
                  <a:pt x="14411" y="8034"/>
                </a:cubicBezTo>
                <a:cubicBezTo>
                  <a:pt x="13792" y="5248"/>
                  <a:pt x="9054" y="3806"/>
                  <a:pt x="6430" y="4930"/>
                </a:cubicBezTo>
                <a:cubicBezTo>
                  <a:pt x="4235" y="5870"/>
                  <a:pt x="2700" y="9446"/>
                  <a:pt x="3769" y="11581"/>
                </a:cubicBezTo>
                <a:cubicBezTo>
                  <a:pt x="4924" y="13890"/>
                  <a:pt x="8555" y="15839"/>
                  <a:pt x="10864" y="14685"/>
                </a:cubicBezTo>
                <a:cubicBezTo>
                  <a:pt x="12288" y="13973"/>
                  <a:pt x="13349" y="11675"/>
                  <a:pt x="12637" y="10251"/>
                </a:cubicBezTo>
                <a:cubicBezTo>
                  <a:pt x="11468" y="7912"/>
                  <a:pt x="4698" y="14121"/>
                  <a:pt x="6873" y="15572"/>
                </a:cubicBezTo>
                <a:cubicBezTo>
                  <a:pt x="8794" y="16853"/>
                  <a:pt x="13372" y="11283"/>
                  <a:pt x="11307" y="10251"/>
                </a:cubicBezTo>
                <a:cubicBezTo>
                  <a:pt x="8477" y="8838"/>
                  <a:pt x="1532" y="13779"/>
                  <a:pt x="3769" y="16015"/>
                </a:cubicBezTo>
                <a:cubicBezTo>
                  <a:pt x="5559" y="17803"/>
                  <a:pt x="12108" y="17528"/>
                  <a:pt x="11307" y="15128"/>
                </a:cubicBezTo>
                <a:cubicBezTo>
                  <a:pt x="10507" y="12732"/>
                  <a:pt x="2193" y="16273"/>
                  <a:pt x="4213" y="17789"/>
                </a:cubicBezTo>
                <a:cubicBezTo>
                  <a:pt x="7660" y="20375"/>
                  <a:pt x="18343" y="14186"/>
                  <a:pt x="15298" y="11137"/>
                </a:cubicBezTo>
                <a:cubicBezTo>
                  <a:pt x="13447" y="9284"/>
                  <a:pt x="6307" y="11176"/>
                  <a:pt x="7760" y="13355"/>
                </a:cubicBezTo>
                <a:cubicBezTo>
                  <a:pt x="9433" y="15863"/>
                  <a:pt x="19643" y="11581"/>
                  <a:pt x="16628" y="11581"/>
                </a:cubicBezTo>
                <a:cubicBezTo>
                  <a:pt x="15502" y="11581"/>
                  <a:pt x="14502" y="13889"/>
                  <a:pt x="15298" y="14685"/>
                </a:cubicBezTo>
                <a:cubicBezTo>
                  <a:pt x="16160" y="15547"/>
                  <a:pt x="18300" y="14888"/>
                  <a:pt x="18845" y="13798"/>
                </a:cubicBezTo>
                <a:cubicBezTo>
                  <a:pt x="20153" y="11180"/>
                  <a:pt x="15534" y="8004"/>
                  <a:pt x="12637" y="7590"/>
                </a:cubicBezTo>
                <a:cubicBezTo>
                  <a:pt x="11712" y="7458"/>
                  <a:pt x="9559" y="7641"/>
                  <a:pt x="9977" y="8477"/>
                </a:cubicBezTo>
                <a:cubicBezTo>
                  <a:pt x="10421" y="9363"/>
                  <a:pt x="12269" y="8068"/>
                  <a:pt x="12637" y="7147"/>
                </a:cubicBezTo>
                <a:cubicBezTo>
                  <a:pt x="13306" y="5472"/>
                  <a:pt x="11147" y="3520"/>
                  <a:pt x="9534" y="2713"/>
                </a:cubicBezTo>
                <a:cubicBezTo>
                  <a:pt x="8476" y="2184"/>
                  <a:pt x="5330" y="1729"/>
                  <a:pt x="5986" y="2713"/>
                </a:cubicBezTo>
                <a:cubicBezTo>
                  <a:pt x="6842" y="3997"/>
                  <a:pt x="3065" y="1081"/>
                  <a:pt x="1552" y="1383"/>
                </a:cubicBezTo>
                <a:cubicBezTo>
                  <a:pt x="937" y="1506"/>
                  <a:pt x="-221" y="2270"/>
                  <a:pt x="222" y="2713"/>
                </a:cubicBezTo>
                <a:cubicBezTo>
                  <a:pt x="1121" y="3612"/>
                  <a:pt x="4225" y="1395"/>
                  <a:pt x="3326" y="496"/>
                </a:cubicBezTo>
                <a:cubicBezTo>
                  <a:pt x="2830" y="0"/>
                  <a:pt x="2697" y="52"/>
                  <a:pt x="1996" y="52"/>
                </a:cubicBezTo>
                <a:cubicBezTo>
                  <a:pt x="804" y="52"/>
                  <a:pt x="-67" y="2000"/>
                  <a:pt x="222" y="3156"/>
                </a:cubicBezTo>
                <a:cubicBezTo>
                  <a:pt x="342" y="3637"/>
                  <a:pt x="368" y="3646"/>
                  <a:pt x="665" y="4043"/>
                </a:cubicBezTo>
                <a:cubicBezTo>
                  <a:pt x="1380" y="4997"/>
                  <a:pt x="4746" y="4666"/>
                  <a:pt x="4213" y="3600"/>
                </a:cubicBezTo>
                <a:cubicBezTo>
                  <a:pt x="3883" y="2939"/>
                  <a:pt x="3027" y="4648"/>
                  <a:pt x="2882" y="5373"/>
                </a:cubicBezTo>
                <a:cubicBezTo>
                  <a:pt x="2453" y="7513"/>
                  <a:pt x="4170" y="9927"/>
                  <a:pt x="5986" y="11137"/>
                </a:cubicBezTo>
                <a:cubicBezTo>
                  <a:pt x="6978" y="11798"/>
                  <a:pt x="9534" y="10389"/>
                  <a:pt x="9534" y="11581"/>
                </a:cubicBezTo>
                <a:cubicBezTo>
                  <a:pt x="9534" y="14451"/>
                  <a:pt x="2627" y="16646"/>
                  <a:pt x="4656" y="18675"/>
                </a:cubicBezTo>
                <a:cubicBezTo>
                  <a:pt x="5994" y="20013"/>
                  <a:pt x="9689" y="16923"/>
                  <a:pt x="9090" y="15128"/>
                </a:cubicBezTo>
                <a:cubicBezTo>
                  <a:pt x="8958" y="14731"/>
                  <a:pt x="9559" y="16015"/>
                  <a:pt x="9977" y="16015"/>
                </a:cubicBezTo>
                <a:cubicBezTo>
                  <a:pt x="13699" y="16015"/>
                  <a:pt x="19397" y="18013"/>
                  <a:pt x="21062" y="14685"/>
                </a:cubicBezTo>
                <a:cubicBezTo>
                  <a:pt x="21801" y="13207"/>
                  <a:pt x="19903" y="11520"/>
                  <a:pt x="18845" y="10251"/>
                </a:cubicBezTo>
                <a:cubicBezTo>
                  <a:pt x="18293" y="9589"/>
                  <a:pt x="17490" y="8920"/>
                  <a:pt x="16628" y="8920"/>
                </a:cubicBezTo>
                <a:cubicBezTo>
                  <a:pt x="15474" y="8920"/>
                  <a:pt x="19485" y="7220"/>
                  <a:pt x="18845" y="6260"/>
                </a:cubicBezTo>
                <a:cubicBezTo>
                  <a:pt x="18403" y="5598"/>
                  <a:pt x="17413" y="5504"/>
                  <a:pt x="16628" y="5373"/>
                </a:cubicBezTo>
                <a:cubicBezTo>
                  <a:pt x="16302" y="5319"/>
                  <a:pt x="16741" y="6260"/>
                  <a:pt x="17071" y="6260"/>
                </a:cubicBezTo>
              </a:path>
            </a:pathLst>
          </a:custGeom>
          <a:noFill/>
          <a:ln cap="flat" cmpd="sng" w="9525">
            <a:solidFill>
              <a:srgbClr val="FF0000"/>
            </a:solidFill>
            <a:prstDash val="solid"/>
            <a:round/>
            <a:headEnd len="med" w="med" type="none"/>
            <a:tailEnd len="med" w="med" type="none"/>
          </a:ln>
        </p:spPr>
      </p:sp>
      <p:sp>
        <p:nvSpPr>
          <p:cNvPr id="160" name="Google Shape;160;p21"/>
          <p:cNvSpPr/>
          <p:nvPr/>
        </p:nvSpPr>
        <p:spPr>
          <a:xfrm>
            <a:off x="2367447" y="536009"/>
            <a:ext cx="369600" cy="188800"/>
          </a:xfrm>
          <a:custGeom>
            <a:rect b="b" l="l" r="r" t="t"/>
            <a:pathLst>
              <a:path extrusionOk="0" h="7552" w="14784">
                <a:moveTo>
                  <a:pt x="10389" y="730"/>
                </a:moveTo>
                <a:cubicBezTo>
                  <a:pt x="7474" y="730"/>
                  <a:pt x="2143" y="2336"/>
                  <a:pt x="2851" y="5164"/>
                </a:cubicBezTo>
                <a:cubicBezTo>
                  <a:pt x="3498" y="7749"/>
                  <a:pt x="9355" y="7825"/>
                  <a:pt x="10832" y="5608"/>
                </a:cubicBezTo>
                <a:cubicBezTo>
                  <a:pt x="12880" y="2533"/>
                  <a:pt x="-1338" y="-860"/>
                  <a:pt x="191" y="2504"/>
                </a:cubicBezTo>
                <a:cubicBezTo>
                  <a:pt x="1641" y="5694"/>
                  <a:pt x="6066" y="8068"/>
                  <a:pt x="9502" y="7381"/>
                </a:cubicBezTo>
                <a:cubicBezTo>
                  <a:pt x="10371" y="7207"/>
                  <a:pt x="10362" y="4506"/>
                  <a:pt x="9502" y="4721"/>
                </a:cubicBezTo>
                <a:cubicBezTo>
                  <a:pt x="7880" y="5126"/>
                  <a:pt x="13670" y="2727"/>
                  <a:pt x="13049" y="1174"/>
                </a:cubicBezTo>
                <a:cubicBezTo>
                  <a:pt x="12702" y="306"/>
                  <a:pt x="11324" y="287"/>
                  <a:pt x="10389" y="287"/>
                </a:cubicBezTo>
                <a:cubicBezTo>
                  <a:pt x="9118" y="287"/>
                  <a:pt x="6227" y="1799"/>
                  <a:pt x="7285" y="2504"/>
                </a:cubicBezTo>
                <a:cubicBezTo>
                  <a:pt x="8299" y="3180"/>
                  <a:pt x="9613" y="3391"/>
                  <a:pt x="10832" y="3391"/>
                </a:cubicBezTo>
                <a:cubicBezTo>
                  <a:pt x="12403" y="3391"/>
                  <a:pt x="15785" y="990"/>
                  <a:pt x="14380" y="287"/>
                </a:cubicBezTo>
                <a:cubicBezTo>
                  <a:pt x="12661" y="-572"/>
                  <a:pt x="10048" y="857"/>
                  <a:pt x="9059" y="2504"/>
                </a:cubicBezTo>
                <a:cubicBezTo>
                  <a:pt x="8578" y="3305"/>
                  <a:pt x="9719" y="6071"/>
                  <a:pt x="9946" y="5164"/>
                </a:cubicBezTo>
                <a:cubicBezTo>
                  <a:pt x="10418" y="3278"/>
                  <a:pt x="3567" y="2433"/>
                  <a:pt x="4181" y="4278"/>
                </a:cubicBezTo>
                <a:cubicBezTo>
                  <a:pt x="4419" y="4993"/>
                  <a:pt x="5659" y="4869"/>
                  <a:pt x="6398" y="4721"/>
                </a:cubicBezTo>
                <a:cubicBezTo>
                  <a:pt x="7773" y="4446"/>
                  <a:pt x="9868" y="4693"/>
                  <a:pt x="10389" y="3391"/>
                </a:cubicBezTo>
                <a:cubicBezTo>
                  <a:pt x="11032" y="1785"/>
                  <a:pt x="4072" y="4205"/>
                  <a:pt x="5512" y="5164"/>
                </a:cubicBezTo>
                <a:cubicBezTo>
                  <a:pt x="7862" y="6729"/>
                  <a:pt x="13252" y="7017"/>
                  <a:pt x="13936" y="4278"/>
                </a:cubicBezTo>
                <a:cubicBezTo>
                  <a:pt x="14369" y="2545"/>
                  <a:pt x="10845" y="2060"/>
                  <a:pt x="9059" y="2060"/>
                </a:cubicBezTo>
                <a:cubicBezTo>
                  <a:pt x="8432" y="2060"/>
                  <a:pt x="8356" y="3391"/>
                  <a:pt x="7729" y="3391"/>
                </a:cubicBezTo>
              </a:path>
            </a:pathLst>
          </a:custGeom>
          <a:noFill/>
          <a:ln cap="flat" cmpd="sng" w="9525">
            <a:solidFill>
              <a:srgbClr val="FF0000"/>
            </a:solidFill>
            <a:prstDash val="solid"/>
            <a:round/>
            <a:headEnd len="med" w="med" type="none"/>
            <a:tailEnd len="med" w="med" type="none"/>
          </a:ln>
        </p:spPr>
      </p:sp>
      <p:sp>
        <p:nvSpPr>
          <p:cNvPr id="161" name="Google Shape;161;p21"/>
          <p:cNvSpPr/>
          <p:nvPr/>
        </p:nvSpPr>
        <p:spPr>
          <a:xfrm>
            <a:off x="2743815" y="367902"/>
            <a:ext cx="621775" cy="483100"/>
          </a:xfrm>
          <a:custGeom>
            <a:rect b="b" l="l" r="r" t="t"/>
            <a:pathLst>
              <a:path extrusionOk="0" h="19324" w="24871">
                <a:moveTo>
                  <a:pt x="22825" y="803"/>
                </a:moveTo>
                <a:cubicBezTo>
                  <a:pt x="16731" y="803"/>
                  <a:pt x="8895" y="478"/>
                  <a:pt x="5089" y="5237"/>
                </a:cubicBezTo>
                <a:cubicBezTo>
                  <a:pt x="3609" y="7088"/>
                  <a:pt x="4218" y="10360"/>
                  <a:pt x="5532" y="12332"/>
                </a:cubicBezTo>
                <a:cubicBezTo>
                  <a:pt x="7921" y="15918"/>
                  <a:pt x="12529" y="20346"/>
                  <a:pt x="16617" y="18983"/>
                </a:cubicBezTo>
                <a:cubicBezTo>
                  <a:pt x="20164" y="17801"/>
                  <a:pt x="20899" y="12007"/>
                  <a:pt x="20165" y="8341"/>
                </a:cubicBezTo>
                <a:cubicBezTo>
                  <a:pt x="19614" y="5591"/>
                  <a:pt x="14844" y="4795"/>
                  <a:pt x="12183" y="5681"/>
                </a:cubicBezTo>
                <a:cubicBezTo>
                  <a:pt x="10099" y="6375"/>
                  <a:pt x="8278" y="10481"/>
                  <a:pt x="9966" y="11888"/>
                </a:cubicBezTo>
                <a:cubicBezTo>
                  <a:pt x="12938" y="14365"/>
                  <a:pt x="18558" y="15736"/>
                  <a:pt x="21495" y="13219"/>
                </a:cubicBezTo>
                <a:cubicBezTo>
                  <a:pt x="23839" y="11211"/>
                  <a:pt x="26006" y="6819"/>
                  <a:pt x="24155" y="4350"/>
                </a:cubicBezTo>
                <a:cubicBezTo>
                  <a:pt x="21494" y="800"/>
                  <a:pt x="10343" y="7198"/>
                  <a:pt x="12627" y="11002"/>
                </a:cubicBezTo>
                <a:cubicBezTo>
                  <a:pt x="14601" y="14289"/>
                  <a:pt x="24951" y="8872"/>
                  <a:pt x="22825" y="5681"/>
                </a:cubicBezTo>
                <a:cubicBezTo>
                  <a:pt x="20618" y="2369"/>
                  <a:pt x="9518" y="5224"/>
                  <a:pt x="11297" y="8784"/>
                </a:cubicBezTo>
                <a:cubicBezTo>
                  <a:pt x="12659" y="11510"/>
                  <a:pt x="20763" y="9555"/>
                  <a:pt x="20165" y="6567"/>
                </a:cubicBezTo>
                <a:cubicBezTo>
                  <a:pt x="18797" y="-263"/>
                  <a:pt x="-1480" y="6018"/>
                  <a:pt x="211" y="12775"/>
                </a:cubicBezTo>
                <a:cubicBezTo>
                  <a:pt x="1873" y="19417"/>
                  <a:pt x="23794" y="13704"/>
                  <a:pt x="20165" y="7898"/>
                </a:cubicBezTo>
                <a:cubicBezTo>
                  <a:pt x="17892" y="4261"/>
                  <a:pt x="4926" y="4773"/>
                  <a:pt x="7306" y="8341"/>
                </a:cubicBezTo>
                <a:cubicBezTo>
                  <a:pt x="8372" y="9939"/>
                  <a:pt x="11264" y="8997"/>
                  <a:pt x="13070" y="8341"/>
                </a:cubicBezTo>
                <a:cubicBezTo>
                  <a:pt x="15810" y="7345"/>
                  <a:pt x="20211" y="1886"/>
                  <a:pt x="17504" y="803"/>
                </a:cubicBezTo>
                <a:cubicBezTo>
                  <a:pt x="15852" y="142"/>
                  <a:pt x="13775" y="451"/>
                  <a:pt x="12183" y="1247"/>
                </a:cubicBezTo>
                <a:cubicBezTo>
                  <a:pt x="10410" y="2134"/>
                  <a:pt x="12888" y="6241"/>
                  <a:pt x="14844" y="6567"/>
                </a:cubicBezTo>
                <a:cubicBezTo>
                  <a:pt x="17835" y="7065"/>
                  <a:pt x="21495" y="3392"/>
                  <a:pt x="21495" y="360"/>
                </a:cubicBezTo>
                <a:cubicBezTo>
                  <a:pt x="21495" y="-911"/>
                  <a:pt x="19586" y="2230"/>
                  <a:pt x="19278" y="3464"/>
                </a:cubicBezTo>
                <a:cubicBezTo>
                  <a:pt x="18940" y="4817"/>
                  <a:pt x="22307" y="6976"/>
                  <a:pt x="22825" y="5681"/>
                </a:cubicBezTo>
                <a:cubicBezTo>
                  <a:pt x="23176" y="4802"/>
                  <a:pt x="21950" y="3165"/>
                  <a:pt x="21052" y="3464"/>
                </a:cubicBezTo>
                <a:cubicBezTo>
                  <a:pt x="18432" y="4337"/>
                  <a:pt x="17810" y="8881"/>
                  <a:pt x="18835" y="11445"/>
                </a:cubicBezTo>
                <a:cubicBezTo>
                  <a:pt x="19550" y="13234"/>
                  <a:pt x="22109" y="15618"/>
                  <a:pt x="23712" y="14549"/>
                </a:cubicBezTo>
                <a:cubicBezTo>
                  <a:pt x="24770" y="13844"/>
                  <a:pt x="21262" y="11242"/>
                  <a:pt x="20608" y="12332"/>
                </a:cubicBezTo>
                <a:cubicBezTo>
                  <a:pt x="20220" y="12978"/>
                  <a:pt x="20165" y="13795"/>
                  <a:pt x="20165" y="14549"/>
                </a:cubicBezTo>
                <a:cubicBezTo>
                  <a:pt x="20165" y="15385"/>
                  <a:pt x="21269" y="16824"/>
                  <a:pt x="21938" y="16322"/>
                </a:cubicBezTo>
                <a:cubicBezTo>
                  <a:pt x="23493" y="15155"/>
                  <a:pt x="23440" y="12402"/>
                  <a:pt x="22825" y="10558"/>
                </a:cubicBezTo>
                <a:cubicBezTo>
                  <a:pt x="21542" y="6708"/>
                  <a:pt x="13105" y="4965"/>
                  <a:pt x="10853" y="8341"/>
                </a:cubicBezTo>
                <a:cubicBezTo>
                  <a:pt x="9421" y="10489"/>
                  <a:pt x="15575" y="12462"/>
                  <a:pt x="17948" y="11445"/>
                </a:cubicBezTo>
                <a:cubicBezTo>
                  <a:pt x="20143" y="10505"/>
                  <a:pt x="21676" y="6930"/>
                  <a:pt x="20608" y="4794"/>
                </a:cubicBezTo>
                <a:cubicBezTo>
                  <a:pt x="19145" y="1868"/>
                  <a:pt x="8123" y="7103"/>
                  <a:pt x="11297" y="7898"/>
                </a:cubicBezTo>
                <a:cubicBezTo>
                  <a:pt x="13739" y="8509"/>
                  <a:pt x="18425" y="3259"/>
                  <a:pt x="16174" y="2133"/>
                </a:cubicBezTo>
                <a:cubicBezTo>
                  <a:pt x="13705" y="898"/>
                  <a:pt x="9850" y="2141"/>
                  <a:pt x="8193" y="4350"/>
                </a:cubicBezTo>
                <a:cubicBezTo>
                  <a:pt x="5619" y="7781"/>
                  <a:pt x="24085" y="7827"/>
                  <a:pt x="21052" y="4794"/>
                </a:cubicBezTo>
                <a:cubicBezTo>
                  <a:pt x="20320" y="4062"/>
                  <a:pt x="18983" y="4794"/>
                  <a:pt x="17948" y="4794"/>
                </a:cubicBezTo>
                <a:cubicBezTo>
                  <a:pt x="15333" y="4794"/>
                  <a:pt x="10614" y="8023"/>
                  <a:pt x="12183" y="10115"/>
                </a:cubicBezTo>
                <a:cubicBezTo>
                  <a:pt x="13425" y="11770"/>
                  <a:pt x="16616" y="11180"/>
                  <a:pt x="18391" y="10115"/>
                </a:cubicBezTo>
                <a:cubicBezTo>
                  <a:pt x="19305" y="9567"/>
                  <a:pt x="20641" y="6500"/>
                  <a:pt x="20165" y="7454"/>
                </a:cubicBezTo>
                <a:cubicBezTo>
                  <a:pt x="19689" y="8408"/>
                  <a:pt x="19030" y="9262"/>
                  <a:pt x="18391" y="10115"/>
                </a:cubicBezTo>
                <a:cubicBezTo>
                  <a:pt x="18026" y="10602"/>
                  <a:pt x="18226" y="11888"/>
                  <a:pt x="18835" y="11888"/>
                </a:cubicBezTo>
              </a:path>
            </a:pathLst>
          </a:custGeom>
          <a:noFill/>
          <a:ln cap="flat" cmpd="sng" w="9525">
            <a:solidFill>
              <a:srgbClr val="FF0000"/>
            </a:solidFill>
            <a:prstDash val="solid"/>
            <a:round/>
            <a:headEnd len="med" w="med" type="none"/>
            <a:tailEnd len="med" w="med" type="none"/>
          </a:ln>
        </p:spPr>
      </p:sp>
      <p:pic>
        <p:nvPicPr>
          <p:cNvPr id="162" name="Google Shape;162;p21">
            <a:hlinkClick action="ppaction://hlinksldjump" r:id="rId5"/>
          </p:cNvPr>
          <p:cNvPicPr preferRelativeResize="0"/>
          <p:nvPr/>
        </p:nvPicPr>
        <p:blipFill>
          <a:blip r:embed="rId6">
            <a:alphaModFix/>
          </a:blip>
          <a:stretch>
            <a:fillRect/>
          </a:stretch>
        </p:blipFill>
        <p:spPr>
          <a:xfrm>
            <a:off x="7921725" y="3651133"/>
            <a:ext cx="1075275" cy="1339967"/>
          </a:xfrm>
          <a:prstGeom prst="rect">
            <a:avLst/>
          </a:prstGeom>
          <a:noFill/>
          <a:ln>
            <a:noFill/>
          </a:ln>
        </p:spPr>
      </p:pic>
      <p:sp>
        <p:nvSpPr>
          <p:cNvPr id="163" name="Google Shape;163;p21"/>
          <p:cNvSpPr txBox="1"/>
          <p:nvPr/>
        </p:nvSpPr>
        <p:spPr>
          <a:xfrm>
            <a:off x="9047600" y="3804950"/>
            <a:ext cx="19584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Click the book cover to go back to the directions.</a:t>
            </a:r>
            <a:endParaRPr>
              <a:latin typeface="Architects Daughter"/>
              <a:ea typeface="Architects Daughter"/>
              <a:cs typeface="Architects Daughter"/>
              <a:sym typeface="Architects Daughter"/>
            </a:endParaRPr>
          </a:p>
        </p:txBody>
      </p:sp>
      <p:sp>
        <p:nvSpPr>
          <p:cNvPr id="164" name="Google Shape;164;p21"/>
          <p:cNvSpPr txBox="1"/>
          <p:nvPr/>
        </p:nvSpPr>
        <p:spPr>
          <a:xfrm>
            <a:off x="4734500" y="785750"/>
            <a:ext cx="4262700" cy="2805600"/>
          </a:xfrm>
          <a:prstGeom prst="rect">
            <a:avLst/>
          </a:prstGeom>
          <a:solidFill>
            <a:srgbClr val="D0E0E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chemeClr val="dk1"/>
                </a:solidFill>
                <a:latin typeface="Architects Daughter"/>
                <a:ea typeface="Architects Daughter"/>
                <a:cs typeface="Architects Daughter"/>
                <a:sym typeface="Architects Daughter"/>
              </a:rPr>
              <a:t>A Bad Case of Smiley Faces</a:t>
            </a:r>
            <a:endParaRPr sz="2300">
              <a:solidFill>
                <a:schemeClr val="dk1"/>
              </a:solidFill>
              <a:latin typeface="Architects Daughter"/>
              <a:ea typeface="Architects Daughter"/>
              <a:cs typeface="Architects Daughter"/>
              <a:sym typeface="Architects Daughter"/>
            </a:endParaRPr>
          </a:p>
          <a:p>
            <a:pPr indent="0" lvl="0" marL="0" rtl="0" algn="l">
              <a:spcBef>
                <a:spcPts val="0"/>
              </a:spcBef>
              <a:spcAft>
                <a:spcPts val="0"/>
              </a:spcAft>
              <a:buNone/>
            </a:pPr>
            <a:r>
              <a:rPr lang="en" sz="1900">
                <a:solidFill>
                  <a:schemeClr val="dk1"/>
                </a:solidFill>
                <a:latin typeface="Architects Daughter"/>
                <a:ea typeface="Architects Daughter"/>
                <a:cs typeface="Architects Daughter"/>
                <a:sym typeface="Architects Daughter"/>
              </a:rPr>
              <a:t>I couldn’t believe the multi-colored smiley faces that covered the girl’s face. They each had two eyes and a smile. The girl wore a red bow in her hair and she did not look happy. I was surprised to see her mouth was in a straight line - almost a frown.  </a:t>
            </a:r>
            <a:r>
              <a:rPr lang="en" sz="2700">
                <a:solidFill>
                  <a:schemeClr val="dk1"/>
                </a:solidFill>
                <a:latin typeface="Architects Daughter"/>
                <a:ea typeface="Architects Daughter"/>
                <a:cs typeface="Architects Daughter"/>
                <a:sym typeface="Architects Daughter"/>
              </a:rPr>
              <a:t>    </a:t>
            </a:r>
            <a:endParaRPr sz="2700"/>
          </a:p>
        </p:txBody>
      </p:sp>
      <p:sp>
        <p:nvSpPr>
          <p:cNvPr id="165" name="Google Shape;165;p21"/>
          <p:cNvSpPr txBox="1"/>
          <p:nvPr/>
        </p:nvSpPr>
        <p:spPr>
          <a:xfrm>
            <a:off x="-2280500" y="1165025"/>
            <a:ext cx="1747500" cy="8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chitects Daughter"/>
                <a:ea typeface="Architects Daughter"/>
                <a:cs typeface="Architects Daughter"/>
                <a:sym typeface="Architects Daughter"/>
              </a:rPr>
              <a:t>A student sample</a:t>
            </a:r>
            <a:endParaRPr>
              <a:latin typeface="Architects Daughter"/>
              <a:ea typeface="Architects Daughter"/>
              <a:cs typeface="Architects Daughter"/>
              <a:sym typeface="Architects Daughter"/>
            </a:endParaRPr>
          </a:p>
        </p:txBody>
      </p:sp>
      <p:pic>
        <p:nvPicPr>
          <p:cNvPr id="166" name="Google Shape;166;p21"/>
          <p:cNvPicPr preferRelativeResize="0"/>
          <p:nvPr/>
        </p:nvPicPr>
        <p:blipFill>
          <a:blip r:embed="rId7">
            <a:alphaModFix/>
          </a:blip>
          <a:stretch>
            <a:fillRect/>
          </a:stretch>
        </p:blipFill>
        <p:spPr>
          <a:xfrm>
            <a:off x="-2280501" y="1736187"/>
            <a:ext cx="1978425" cy="26466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