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9E87C10-94E1-4EB9-B7B6-BF413975E1DC}">
  <a:tblStyle styleId="{09E87C10-94E1-4EB9-B7B6-BF413975E1D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2816"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2efc8ddb952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2efc8ddb952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efc8ddb952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efc8ddb952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983987a9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983987a9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e983987a9f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2e983987a9f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f00dd77986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f00dd7798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983987a9f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983987a9f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e983987a9f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e983987a9f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efc8ddb95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efc8ddb95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efc8ddb952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efc8ddb952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f0e086d0f0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f0e086d0f0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0" y="0"/>
            <a:ext cx="9022500" cy="67707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3200" dirty="0">
                <a:solidFill>
                  <a:schemeClr val="dk1"/>
                </a:solidFill>
              </a:rPr>
              <a:t>Kindergarten Pacing Tool</a:t>
            </a:r>
            <a:endParaRPr sz="3200" dirty="0">
              <a:solidFill>
                <a:schemeClr val="dk1"/>
              </a:solidFill>
            </a:endParaRPr>
          </a:p>
        </p:txBody>
      </p:sp>
      <p:sp>
        <p:nvSpPr>
          <p:cNvPr id="55" name="Google Shape;55;p13"/>
          <p:cNvSpPr txBox="1"/>
          <p:nvPr/>
        </p:nvSpPr>
        <p:spPr>
          <a:xfrm>
            <a:off x="219750" y="716474"/>
            <a:ext cx="8704500" cy="3909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200" dirty="0">
                <a:solidFill>
                  <a:schemeClr val="dk1"/>
                </a:solidFill>
              </a:rPr>
              <a:t>This interactive pacing tool was created to be used in conjunction with the Weekly Pacing Guide to support instructional pacing decisions. Simply drag and drop lessons into the table to meet your needs. It includes lessons from each skill section of your resource. Any lessons in green are considered foundational lessons and come from the Getting Ready to Write section of the resource. Those lessons in yellow come from the Art Connections section and support or enhance the foundational skills. They can be utilized for application, scaffolding, for intervention, or for review and reinforcement. Lessons in pink are Vocabulary lessons. Once copied, this tool is customizable to your timeframes and preferences.</a:t>
            </a:r>
            <a:endParaRPr sz="2500"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graphicFrame>
        <p:nvGraphicFramePr>
          <p:cNvPr id="205" name="Google Shape;205;p22"/>
          <p:cNvGraphicFramePr/>
          <p:nvPr/>
        </p:nvGraphicFramePr>
        <p:xfrm>
          <a:off x="90511" y="716234"/>
          <a:ext cx="8963000" cy="4494500"/>
        </p:xfrm>
        <a:graphic>
          <a:graphicData uri="http://schemas.openxmlformats.org/drawingml/2006/table">
            <a:tbl>
              <a:tblPr>
                <a:noFill/>
                <a:tableStyleId>{09E87C10-94E1-4EB9-B7B6-BF413975E1DC}</a:tableStyleId>
              </a:tblPr>
              <a:tblGrid>
                <a:gridCol w="1792600">
                  <a:extLst>
                    <a:ext uri="{9D8B030D-6E8A-4147-A177-3AD203B41FA5}">
                      <a16:colId xmlns:a16="http://schemas.microsoft.com/office/drawing/2014/main" val="20000"/>
                    </a:ext>
                  </a:extLst>
                </a:gridCol>
                <a:gridCol w="1792600">
                  <a:extLst>
                    <a:ext uri="{9D8B030D-6E8A-4147-A177-3AD203B41FA5}">
                      <a16:colId xmlns:a16="http://schemas.microsoft.com/office/drawing/2014/main" val="20001"/>
                    </a:ext>
                  </a:extLst>
                </a:gridCol>
                <a:gridCol w="1792600">
                  <a:extLst>
                    <a:ext uri="{9D8B030D-6E8A-4147-A177-3AD203B41FA5}">
                      <a16:colId xmlns:a16="http://schemas.microsoft.com/office/drawing/2014/main" val="20002"/>
                    </a:ext>
                  </a:extLst>
                </a:gridCol>
                <a:gridCol w="1792600">
                  <a:extLst>
                    <a:ext uri="{9D8B030D-6E8A-4147-A177-3AD203B41FA5}">
                      <a16:colId xmlns:a16="http://schemas.microsoft.com/office/drawing/2014/main" val="20003"/>
                    </a:ext>
                  </a:extLst>
                </a:gridCol>
                <a:gridCol w="1792600">
                  <a:extLst>
                    <a:ext uri="{9D8B030D-6E8A-4147-A177-3AD203B41FA5}">
                      <a16:colId xmlns:a16="http://schemas.microsoft.com/office/drawing/2014/main" val="20004"/>
                    </a:ext>
                  </a:extLst>
                </a:gridCol>
              </a:tblGrid>
              <a:tr h="16859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5001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3084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206" name="Google Shape;206;p22"/>
          <p:cNvSpPr txBox="1">
            <a:spLocks noGrp="1"/>
          </p:cNvSpPr>
          <p:nvPr>
            <p:ph type="title"/>
          </p:nvPr>
        </p:nvSpPr>
        <p:spPr>
          <a:xfrm>
            <a:off x="43391" y="-48367"/>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24-26: Focus Genre: Opinion Writing</a:t>
            </a:r>
            <a:endParaRPr/>
          </a:p>
          <a:p>
            <a:pPr marL="0" lvl="0" indent="0" algn="l" rtl="0">
              <a:spcBef>
                <a:spcPts val="0"/>
              </a:spcBef>
              <a:spcAft>
                <a:spcPts val="0"/>
              </a:spcAft>
              <a:buNone/>
            </a:pPr>
            <a:endParaRPr/>
          </a:p>
        </p:txBody>
      </p:sp>
      <p:sp>
        <p:nvSpPr>
          <p:cNvPr id="207" name="Google Shape;207;p22"/>
          <p:cNvSpPr txBox="1"/>
          <p:nvPr/>
        </p:nvSpPr>
        <p:spPr>
          <a:xfrm>
            <a:off x="-3710539" y="-87386"/>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10: Exploring Opinions</a:t>
            </a:r>
            <a:endParaRPr sz="700" b="1">
              <a:solidFill>
                <a:schemeClr val="dk1"/>
              </a:solidFill>
            </a:endParaRPr>
          </a:p>
        </p:txBody>
      </p:sp>
      <p:sp>
        <p:nvSpPr>
          <p:cNvPr id="208" name="Google Shape;208;p22"/>
          <p:cNvSpPr txBox="1"/>
          <p:nvPr/>
        </p:nvSpPr>
        <p:spPr>
          <a:xfrm>
            <a:off x="-3710539" y="482376"/>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11: Opinion Cards </a:t>
            </a:r>
            <a:endParaRPr sz="700" b="1">
              <a:solidFill>
                <a:schemeClr val="dk1"/>
              </a:solidFill>
            </a:endParaRPr>
          </a:p>
        </p:txBody>
      </p:sp>
      <p:sp>
        <p:nvSpPr>
          <p:cNvPr id="209" name="Google Shape;209;p22"/>
          <p:cNvSpPr txBox="1"/>
          <p:nvPr/>
        </p:nvSpPr>
        <p:spPr>
          <a:xfrm>
            <a:off x="-1833576" y="58429"/>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11: Expressing Opinions </a:t>
            </a:r>
            <a:endParaRPr sz="900" b="1">
              <a:solidFill>
                <a:schemeClr val="dk1"/>
              </a:solidFill>
            </a:endParaRPr>
          </a:p>
        </p:txBody>
      </p:sp>
      <p:sp>
        <p:nvSpPr>
          <p:cNvPr id="210" name="Google Shape;210;p22"/>
          <p:cNvSpPr txBox="1"/>
          <p:nvPr/>
        </p:nvSpPr>
        <p:spPr>
          <a:xfrm>
            <a:off x="-1810026" y="716229"/>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12: Summarizing Opinion Pieces</a:t>
            </a:r>
            <a:endParaRPr sz="900" b="1">
              <a:solidFill>
                <a:schemeClr val="dk1"/>
              </a:solidFill>
            </a:endParaRPr>
          </a:p>
        </p:txBody>
      </p:sp>
      <p:sp>
        <p:nvSpPr>
          <p:cNvPr id="211" name="Google Shape;211;p22"/>
          <p:cNvSpPr txBox="1"/>
          <p:nvPr/>
        </p:nvSpPr>
        <p:spPr>
          <a:xfrm>
            <a:off x="-3718939" y="1891151"/>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12: Opinion Writing About a Topic</a:t>
            </a:r>
            <a:endParaRPr sz="700" b="1">
              <a:solidFill>
                <a:schemeClr val="dk1"/>
              </a:solidFill>
            </a:endParaRPr>
          </a:p>
        </p:txBody>
      </p:sp>
      <p:sp>
        <p:nvSpPr>
          <p:cNvPr id="212" name="Google Shape;212;p22"/>
          <p:cNvSpPr txBox="1"/>
          <p:nvPr/>
        </p:nvSpPr>
        <p:spPr>
          <a:xfrm>
            <a:off x="-3702139" y="2497051"/>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13: Opinion Writing About a Book (2-Day Lesson)</a:t>
            </a:r>
            <a:endParaRPr sz="700" b="1">
              <a:solidFill>
                <a:schemeClr val="dk1"/>
              </a:solidFill>
            </a:endParaRPr>
          </a:p>
        </p:txBody>
      </p:sp>
      <p:sp>
        <p:nvSpPr>
          <p:cNvPr id="213" name="Google Shape;213;p22"/>
          <p:cNvSpPr txBox="1"/>
          <p:nvPr/>
        </p:nvSpPr>
        <p:spPr>
          <a:xfrm>
            <a:off x="-1735301" y="1906604"/>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13: Tallying Opinions</a:t>
            </a:r>
            <a:endParaRPr sz="900" b="1">
              <a:solidFill>
                <a:schemeClr val="dk1"/>
              </a:solidFill>
            </a:endParaRPr>
          </a:p>
        </p:txBody>
      </p:sp>
      <p:sp>
        <p:nvSpPr>
          <p:cNvPr id="214" name="Google Shape;214;p22"/>
          <p:cNvSpPr txBox="1"/>
          <p:nvPr/>
        </p:nvSpPr>
        <p:spPr>
          <a:xfrm>
            <a:off x="-1735301" y="2510204"/>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14: Favorite Pets</a:t>
            </a:r>
            <a:endParaRPr sz="900" b="1">
              <a:solidFill>
                <a:schemeClr val="dk1"/>
              </a:solidFill>
            </a:endParaRPr>
          </a:p>
        </p:txBody>
      </p:sp>
      <p:sp>
        <p:nvSpPr>
          <p:cNvPr id="215" name="Google Shape;215;p22"/>
          <p:cNvSpPr txBox="1"/>
          <p:nvPr/>
        </p:nvSpPr>
        <p:spPr>
          <a:xfrm>
            <a:off x="-3702139" y="3400301"/>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12: Opinion Writing About a Topic - </a:t>
            </a:r>
            <a:r>
              <a:rPr lang="en" sz="1000" b="1" i="1">
                <a:solidFill>
                  <a:schemeClr val="dk1"/>
                </a:solidFill>
              </a:rPr>
              <a:t>repeat this lesson</a:t>
            </a:r>
            <a:endParaRPr sz="700" b="1" i="1">
              <a:solidFill>
                <a:schemeClr val="dk1"/>
              </a:solidFill>
            </a:endParaRPr>
          </a:p>
        </p:txBody>
      </p:sp>
      <p:sp>
        <p:nvSpPr>
          <p:cNvPr id="216" name="Google Shape;216;p22"/>
          <p:cNvSpPr txBox="1"/>
          <p:nvPr/>
        </p:nvSpPr>
        <p:spPr>
          <a:xfrm>
            <a:off x="-3702139" y="4097326"/>
            <a:ext cx="1778700" cy="804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13: Opinion Writing About a Book (2-Day Lesson) - </a:t>
            </a:r>
            <a:r>
              <a:rPr lang="en" sz="1000" b="1" i="1">
                <a:solidFill>
                  <a:schemeClr val="dk1"/>
                </a:solidFill>
              </a:rPr>
              <a:t>repeat this lesson</a:t>
            </a:r>
            <a:endParaRPr sz="700" b="1">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graphicFrame>
        <p:nvGraphicFramePr>
          <p:cNvPr id="221" name="Google Shape;221;p23"/>
          <p:cNvGraphicFramePr/>
          <p:nvPr/>
        </p:nvGraphicFramePr>
        <p:xfrm>
          <a:off x="163536" y="845509"/>
          <a:ext cx="8796125" cy="4123800"/>
        </p:xfrm>
        <a:graphic>
          <a:graphicData uri="http://schemas.openxmlformats.org/drawingml/2006/table">
            <a:tbl>
              <a:tblPr>
                <a:noFill/>
                <a:tableStyleId>{09E87C10-94E1-4EB9-B7B6-BF413975E1DC}</a:tableStyleId>
              </a:tblPr>
              <a:tblGrid>
                <a:gridCol w="1759225">
                  <a:extLst>
                    <a:ext uri="{9D8B030D-6E8A-4147-A177-3AD203B41FA5}">
                      <a16:colId xmlns:a16="http://schemas.microsoft.com/office/drawing/2014/main" val="20000"/>
                    </a:ext>
                  </a:extLst>
                </a:gridCol>
                <a:gridCol w="1759225">
                  <a:extLst>
                    <a:ext uri="{9D8B030D-6E8A-4147-A177-3AD203B41FA5}">
                      <a16:colId xmlns:a16="http://schemas.microsoft.com/office/drawing/2014/main" val="20001"/>
                    </a:ext>
                  </a:extLst>
                </a:gridCol>
                <a:gridCol w="1759225">
                  <a:extLst>
                    <a:ext uri="{9D8B030D-6E8A-4147-A177-3AD203B41FA5}">
                      <a16:colId xmlns:a16="http://schemas.microsoft.com/office/drawing/2014/main" val="20002"/>
                    </a:ext>
                  </a:extLst>
                </a:gridCol>
                <a:gridCol w="1759225">
                  <a:extLst>
                    <a:ext uri="{9D8B030D-6E8A-4147-A177-3AD203B41FA5}">
                      <a16:colId xmlns:a16="http://schemas.microsoft.com/office/drawing/2014/main" val="20003"/>
                    </a:ext>
                  </a:extLst>
                </a:gridCol>
                <a:gridCol w="1759225">
                  <a:extLst>
                    <a:ext uri="{9D8B030D-6E8A-4147-A177-3AD203B41FA5}">
                      <a16:colId xmlns:a16="http://schemas.microsoft.com/office/drawing/2014/main" val="20004"/>
                    </a:ext>
                  </a:extLst>
                </a:gridCol>
              </a:tblGrid>
              <a:tr h="10513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0513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0795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94157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
        <p:nvSpPr>
          <p:cNvPr id="222" name="Google Shape;222;p23"/>
          <p:cNvSpPr txBox="1"/>
          <p:nvPr/>
        </p:nvSpPr>
        <p:spPr>
          <a:xfrm>
            <a:off x="-2626964" y="3766988"/>
            <a:ext cx="1778700" cy="312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800" b="1">
              <a:solidFill>
                <a:schemeClr val="dk1"/>
              </a:solidFill>
            </a:endParaRPr>
          </a:p>
        </p:txBody>
      </p:sp>
      <p:sp>
        <p:nvSpPr>
          <p:cNvPr id="223" name="Google Shape;223;p23"/>
          <p:cNvSpPr txBox="1">
            <a:spLocks noGrp="1"/>
          </p:cNvSpPr>
          <p:nvPr>
            <p:ph type="title"/>
          </p:nvPr>
        </p:nvSpPr>
        <p:spPr>
          <a:xfrm>
            <a:off x="52501" y="0"/>
            <a:ext cx="90390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27-30: End of Year Writing - Review and Reinforce</a:t>
            </a:r>
            <a:endParaRPr/>
          </a:p>
          <a:p>
            <a:pPr marL="0" lvl="0" indent="0" algn="l" rtl="0">
              <a:spcBef>
                <a:spcPts val="0"/>
              </a:spcBef>
              <a:spcAft>
                <a:spcPts val="0"/>
              </a:spcAft>
              <a:buNone/>
            </a:pPr>
            <a:r>
              <a:rPr lang="en" sz="1800"/>
              <a:t>Type the lesson name and number into the boxes and move them into the calendar for planning.</a:t>
            </a:r>
            <a:endParaRPr sz="1800"/>
          </a:p>
        </p:txBody>
      </p:sp>
      <p:sp>
        <p:nvSpPr>
          <p:cNvPr id="224" name="Google Shape;224;p23"/>
          <p:cNvSpPr txBox="1"/>
          <p:nvPr/>
        </p:nvSpPr>
        <p:spPr>
          <a:xfrm>
            <a:off x="-2626964" y="3288540"/>
            <a:ext cx="1778700" cy="2811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600" b="1">
              <a:solidFill>
                <a:schemeClr val="dk1"/>
              </a:solidFill>
            </a:endParaRPr>
          </a:p>
        </p:txBody>
      </p:sp>
      <p:sp>
        <p:nvSpPr>
          <p:cNvPr id="225" name="Google Shape;225;p23"/>
          <p:cNvSpPr txBox="1"/>
          <p:nvPr/>
        </p:nvSpPr>
        <p:spPr>
          <a:xfrm>
            <a:off x="-2643739" y="-87386"/>
            <a:ext cx="1778700" cy="296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700" b="1">
              <a:solidFill>
                <a:schemeClr val="dk1"/>
              </a:solidFill>
            </a:endParaRPr>
          </a:p>
        </p:txBody>
      </p:sp>
      <p:sp>
        <p:nvSpPr>
          <p:cNvPr id="226" name="Google Shape;226;p23"/>
          <p:cNvSpPr txBox="1"/>
          <p:nvPr/>
        </p:nvSpPr>
        <p:spPr>
          <a:xfrm>
            <a:off x="-2626964" y="559326"/>
            <a:ext cx="1778700" cy="296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700" b="1">
              <a:solidFill>
                <a:schemeClr val="dk1"/>
              </a:solidFill>
            </a:endParaRPr>
          </a:p>
        </p:txBody>
      </p:sp>
      <p:sp>
        <p:nvSpPr>
          <p:cNvPr id="227" name="Google Shape;227;p23"/>
          <p:cNvSpPr txBox="1"/>
          <p:nvPr/>
        </p:nvSpPr>
        <p:spPr>
          <a:xfrm>
            <a:off x="-2643739" y="1206026"/>
            <a:ext cx="1778700" cy="312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800" b="1">
              <a:solidFill>
                <a:schemeClr val="dk1"/>
              </a:solidFill>
            </a:endParaRPr>
          </a:p>
        </p:txBody>
      </p:sp>
      <p:sp>
        <p:nvSpPr>
          <p:cNvPr id="228" name="Google Shape;228;p23"/>
          <p:cNvSpPr txBox="1"/>
          <p:nvPr/>
        </p:nvSpPr>
        <p:spPr>
          <a:xfrm>
            <a:off x="-2626964" y="1947764"/>
            <a:ext cx="1778700" cy="312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800" b="1">
              <a:solidFill>
                <a:schemeClr val="dk1"/>
              </a:solidFill>
            </a:endParaRPr>
          </a:p>
        </p:txBody>
      </p:sp>
      <p:sp>
        <p:nvSpPr>
          <p:cNvPr id="229" name="Google Shape;229;p23"/>
          <p:cNvSpPr txBox="1"/>
          <p:nvPr/>
        </p:nvSpPr>
        <p:spPr>
          <a:xfrm>
            <a:off x="-2626964" y="2571751"/>
            <a:ext cx="1778700" cy="327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900" b="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6925" y="157925"/>
            <a:ext cx="957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1-3: Building Literacy Routines: Genre and Summarizing</a:t>
            </a:r>
            <a:endParaRPr/>
          </a:p>
        </p:txBody>
      </p:sp>
      <p:graphicFrame>
        <p:nvGraphicFramePr>
          <p:cNvPr id="61" name="Google Shape;61;p14"/>
          <p:cNvGraphicFramePr/>
          <p:nvPr/>
        </p:nvGraphicFramePr>
        <p:xfrm>
          <a:off x="32195" y="846923"/>
          <a:ext cx="8998000" cy="3755325"/>
        </p:xfrm>
        <a:graphic>
          <a:graphicData uri="http://schemas.openxmlformats.org/drawingml/2006/table">
            <a:tbl>
              <a:tblPr>
                <a:noFill/>
                <a:tableStyleId>{09E87C10-94E1-4EB9-B7B6-BF413975E1DC}</a:tableStyleId>
              </a:tblPr>
              <a:tblGrid>
                <a:gridCol w="1799600">
                  <a:extLst>
                    <a:ext uri="{9D8B030D-6E8A-4147-A177-3AD203B41FA5}">
                      <a16:colId xmlns:a16="http://schemas.microsoft.com/office/drawing/2014/main" val="20000"/>
                    </a:ext>
                  </a:extLst>
                </a:gridCol>
                <a:gridCol w="1799600">
                  <a:extLst>
                    <a:ext uri="{9D8B030D-6E8A-4147-A177-3AD203B41FA5}">
                      <a16:colId xmlns:a16="http://schemas.microsoft.com/office/drawing/2014/main" val="20001"/>
                    </a:ext>
                  </a:extLst>
                </a:gridCol>
                <a:gridCol w="1799600">
                  <a:extLst>
                    <a:ext uri="{9D8B030D-6E8A-4147-A177-3AD203B41FA5}">
                      <a16:colId xmlns:a16="http://schemas.microsoft.com/office/drawing/2014/main" val="20002"/>
                    </a:ext>
                  </a:extLst>
                </a:gridCol>
                <a:gridCol w="1799600">
                  <a:extLst>
                    <a:ext uri="{9D8B030D-6E8A-4147-A177-3AD203B41FA5}">
                      <a16:colId xmlns:a16="http://schemas.microsoft.com/office/drawing/2014/main" val="20003"/>
                    </a:ext>
                  </a:extLst>
                </a:gridCol>
                <a:gridCol w="1799600">
                  <a:extLst>
                    <a:ext uri="{9D8B030D-6E8A-4147-A177-3AD203B41FA5}">
                      <a16:colId xmlns:a16="http://schemas.microsoft.com/office/drawing/2014/main" val="20004"/>
                    </a:ext>
                  </a:extLst>
                </a:gridCol>
              </a:tblGrid>
              <a:tr h="12013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2352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318725">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62" name="Google Shape;62;p14"/>
          <p:cNvSpPr txBox="1"/>
          <p:nvPr/>
        </p:nvSpPr>
        <p:spPr>
          <a:xfrm>
            <a:off x="-3705957" y="631154"/>
            <a:ext cx="1778700" cy="696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lnSpc>
                <a:spcPct val="115000"/>
              </a:lnSpc>
              <a:spcBef>
                <a:spcPts val="0"/>
              </a:spcBef>
              <a:spcAft>
                <a:spcPts val="0"/>
              </a:spcAft>
              <a:buClr>
                <a:schemeClr val="dk1"/>
              </a:buClr>
              <a:buSzPts val="900"/>
              <a:buFont typeface="Arial"/>
              <a:buNone/>
            </a:pPr>
            <a:r>
              <a:rPr lang="en" sz="1000" b="1">
                <a:solidFill>
                  <a:schemeClr val="dk1"/>
                </a:solidFill>
              </a:rPr>
              <a:t>Lesson 2: Informational and Narrative Book Covers</a:t>
            </a:r>
            <a:endParaRPr sz="1000" b="1"/>
          </a:p>
        </p:txBody>
      </p:sp>
      <p:sp>
        <p:nvSpPr>
          <p:cNvPr id="63" name="Google Shape;63;p14"/>
          <p:cNvSpPr txBox="1"/>
          <p:nvPr/>
        </p:nvSpPr>
        <p:spPr>
          <a:xfrm>
            <a:off x="-3705957" y="140033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3: Create Your Own Book Covers</a:t>
            </a:r>
            <a:endParaRPr sz="1100" b="1">
              <a:solidFill>
                <a:schemeClr val="dk1"/>
              </a:solidFill>
            </a:endParaRPr>
          </a:p>
        </p:txBody>
      </p:sp>
      <p:sp>
        <p:nvSpPr>
          <p:cNvPr id="64" name="Google Shape;64;p14"/>
          <p:cNvSpPr txBox="1"/>
          <p:nvPr/>
        </p:nvSpPr>
        <p:spPr>
          <a:xfrm>
            <a:off x="-3699002" y="-122454"/>
            <a:ext cx="1778700" cy="681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1: Lesson 1: Genre/Author’s Purpose</a:t>
            </a:r>
            <a:endParaRPr sz="1000" b="1">
              <a:solidFill>
                <a:schemeClr val="dk1"/>
              </a:solidFill>
            </a:endParaRPr>
          </a:p>
          <a:p>
            <a:pPr marL="0" lvl="0" indent="0" algn="l" rtl="0">
              <a:lnSpc>
                <a:spcPct val="115000"/>
              </a:lnSpc>
              <a:spcBef>
                <a:spcPts val="0"/>
              </a:spcBef>
              <a:spcAft>
                <a:spcPts val="0"/>
              </a:spcAft>
              <a:buNone/>
            </a:pPr>
            <a:endParaRPr sz="1200" b="1">
              <a:solidFill>
                <a:schemeClr val="dk1"/>
              </a:solidFill>
            </a:endParaRPr>
          </a:p>
        </p:txBody>
      </p:sp>
      <p:sp>
        <p:nvSpPr>
          <p:cNvPr id="65" name="Google Shape;65;p14"/>
          <p:cNvSpPr txBox="1"/>
          <p:nvPr/>
        </p:nvSpPr>
        <p:spPr>
          <a:xfrm>
            <a:off x="-3705957" y="2062035"/>
            <a:ext cx="1778700" cy="681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4: Narrative Story Patterns</a:t>
            </a:r>
            <a:endParaRPr sz="1300" b="1" i="1">
              <a:solidFill>
                <a:schemeClr val="dk1"/>
              </a:solidFill>
            </a:endParaRPr>
          </a:p>
          <a:p>
            <a:pPr marL="0" lvl="0" indent="0" algn="l" rtl="0">
              <a:lnSpc>
                <a:spcPct val="115000"/>
              </a:lnSpc>
              <a:spcBef>
                <a:spcPts val="0"/>
              </a:spcBef>
              <a:spcAft>
                <a:spcPts val="0"/>
              </a:spcAft>
              <a:buNone/>
            </a:pPr>
            <a:endParaRPr sz="1200" b="1" i="1">
              <a:solidFill>
                <a:schemeClr val="dk1"/>
              </a:solidFill>
            </a:endParaRPr>
          </a:p>
        </p:txBody>
      </p:sp>
      <p:sp>
        <p:nvSpPr>
          <p:cNvPr id="66" name="Google Shape;66;p14"/>
          <p:cNvSpPr txBox="1"/>
          <p:nvPr/>
        </p:nvSpPr>
        <p:spPr>
          <a:xfrm>
            <a:off x="-3705959" y="2861805"/>
            <a:ext cx="1778700" cy="9585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5: Narrative Story Summaries and Introduction to the Simplified Writing Diamond</a:t>
            </a:r>
            <a:endParaRPr sz="1100" b="1">
              <a:solidFill>
                <a:schemeClr val="dk1"/>
              </a:solidFill>
            </a:endParaRPr>
          </a:p>
        </p:txBody>
      </p:sp>
      <p:sp>
        <p:nvSpPr>
          <p:cNvPr id="67" name="Google Shape;67;p14"/>
          <p:cNvSpPr txBox="1"/>
          <p:nvPr/>
        </p:nvSpPr>
        <p:spPr>
          <a:xfrm>
            <a:off x="-1836884" y="2154275"/>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3: First, Next, Last</a:t>
            </a:r>
            <a:endParaRPr sz="1200" b="1" i="1">
              <a:solidFill>
                <a:schemeClr val="dk1"/>
              </a:solidFill>
            </a:endParaRPr>
          </a:p>
        </p:txBody>
      </p:sp>
      <p:sp>
        <p:nvSpPr>
          <p:cNvPr id="68" name="Google Shape;68;p14"/>
          <p:cNvSpPr txBox="1"/>
          <p:nvPr/>
        </p:nvSpPr>
        <p:spPr>
          <a:xfrm>
            <a:off x="-3680666" y="4094716"/>
            <a:ext cx="1778700" cy="6813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6: Beginning, Middle, End</a:t>
            </a:r>
            <a:endParaRPr sz="1300" b="1">
              <a:solidFill>
                <a:schemeClr val="dk1"/>
              </a:solidFill>
            </a:endParaRPr>
          </a:p>
          <a:p>
            <a:pPr marL="0" lvl="0" indent="0" algn="l" rtl="0">
              <a:lnSpc>
                <a:spcPct val="115000"/>
              </a:lnSpc>
              <a:spcBef>
                <a:spcPts val="0"/>
              </a:spcBef>
              <a:spcAft>
                <a:spcPts val="0"/>
              </a:spcAft>
              <a:buNone/>
            </a:pPr>
            <a:endParaRPr sz="1200" b="1">
              <a:solidFill>
                <a:schemeClr val="dk1"/>
              </a:solidFill>
            </a:endParaRPr>
          </a:p>
        </p:txBody>
      </p:sp>
      <p:sp>
        <p:nvSpPr>
          <p:cNvPr id="69" name="Google Shape;69;p14"/>
          <p:cNvSpPr txBox="1"/>
          <p:nvPr/>
        </p:nvSpPr>
        <p:spPr>
          <a:xfrm>
            <a:off x="-1852986" y="3769478"/>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4: Beginning, Middle, End</a:t>
            </a:r>
            <a:endParaRPr sz="1200" b="1" i="1">
              <a:solidFill>
                <a:schemeClr val="dk1"/>
              </a:solidFill>
            </a:endParaRPr>
          </a:p>
        </p:txBody>
      </p:sp>
      <p:sp>
        <p:nvSpPr>
          <p:cNvPr id="70" name="Google Shape;70;p14"/>
          <p:cNvSpPr txBox="1"/>
          <p:nvPr/>
        </p:nvSpPr>
        <p:spPr>
          <a:xfrm>
            <a:off x="-1746500" y="4501600"/>
            <a:ext cx="1778700" cy="496800"/>
          </a:xfrm>
          <a:prstGeom prst="rect">
            <a:avLst/>
          </a:prstGeom>
          <a:solidFill>
            <a:srgbClr val="EAD1D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Vocabulary Lesson 1: Top Banana</a:t>
            </a:r>
            <a:endParaRPr sz="1200" b="1" i="1">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6925" y="157925"/>
            <a:ext cx="94560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4-6: Building Literacy Routines: Genre and Summarizing</a:t>
            </a:r>
            <a:endParaRPr/>
          </a:p>
        </p:txBody>
      </p:sp>
      <p:graphicFrame>
        <p:nvGraphicFramePr>
          <p:cNvPr id="76" name="Google Shape;76;p15"/>
          <p:cNvGraphicFramePr/>
          <p:nvPr/>
        </p:nvGraphicFramePr>
        <p:xfrm>
          <a:off x="32195" y="846923"/>
          <a:ext cx="8998000" cy="3755325"/>
        </p:xfrm>
        <a:graphic>
          <a:graphicData uri="http://schemas.openxmlformats.org/drawingml/2006/table">
            <a:tbl>
              <a:tblPr>
                <a:noFill/>
                <a:tableStyleId>{09E87C10-94E1-4EB9-B7B6-BF413975E1DC}</a:tableStyleId>
              </a:tblPr>
              <a:tblGrid>
                <a:gridCol w="1799600">
                  <a:extLst>
                    <a:ext uri="{9D8B030D-6E8A-4147-A177-3AD203B41FA5}">
                      <a16:colId xmlns:a16="http://schemas.microsoft.com/office/drawing/2014/main" val="20000"/>
                    </a:ext>
                  </a:extLst>
                </a:gridCol>
                <a:gridCol w="1799600">
                  <a:extLst>
                    <a:ext uri="{9D8B030D-6E8A-4147-A177-3AD203B41FA5}">
                      <a16:colId xmlns:a16="http://schemas.microsoft.com/office/drawing/2014/main" val="20001"/>
                    </a:ext>
                  </a:extLst>
                </a:gridCol>
                <a:gridCol w="1799600">
                  <a:extLst>
                    <a:ext uri="{9D8B030D-6E8A-4147-A177-3AD203B41FA5}">
                      <a16:colId xmlns:a16="http://schemas.microsoft.com/office/drawing/2014/main" val="20002"/>
                    </a:ext>
                  </a:extLst>
                </a:gridCol>
                <a:gridCol w="1799600">
                  <a:extLst>
                    <a:ext uri="{9D8B030D-6E8A-4147-A177-3AD203B41FA5}">
                      <a16:colId xmlns:a16="http://schemas.microsoft.com/office/drawing/2014/main" val="20003"/>
                    </a:ext>
                  </a:extLst>
                </a:gridCol>
                <a:gridCol w="1799600">
                  <a:extLst>
                    <a:ext uri="{9D8B030D-6E8A-4147-A177-3AD203B41FA5}">
                      <a16:colId xmlns:a16="http://schemas.microsoft.com/office/drawing/2014/main" val="20004"/>
                    </a:ext>
                  </a:extLst>
                </a:gridCol>
              </a:tblGrid>
              <a:tr h="12013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23525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318725">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77" name="Google Shape;77;p15"/>
          <p:cNvSpPr txBox="1"/>
          <p:nvPr/>
        </p:nvSpPr>
        <p:spPr>
          <a:xfrm>
            <a:off x="-3660732" y="2220604"/>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9: Summarizing Informational Writing </a:t>
            </a:r>
            <a:endParaRPr sz="1000" b="1"/>
          </a:p>
        </p:txBody>
      </p:sp>
      <p:sp>
        <p:nvSpPr>
          <p:cNvPr id="78" name="Google Shape;78;p15"/>
          <p:cNvSpPr txBox="1"/>
          <p:nvPr/>
        </p:nvSpPr>
        <p:spPr>
          <a:xfrm>
            <a:off x="-3673757" y="846926"/>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3: Create Your Own Book Covers - r</a:t>
            </a:r>
            <a:r>
              <a:rPr lang="en" sz="1000" b="1" i="1">
                <a:solidFill>
                  <a:schemeClr val="dk1"/>
                </a:solidFill>
              </a:rPr>
              <a:t>epeat this lesson</a:t>
            </a:r>
            <a:endParaRPr sz="1100" b="1" i="1">
              <a:solidFill>
                <a:schemeClr val="dk1"/>
              </a:solidFill>
            </a:endParaRPr>
          </a:p>
        </p:txBody>
      </p:sp>
      <p:sp>
        <p:nvSpPr>
          <p:cNvPr id="79" name="Google Shape;79;p15"/>
          <p:cNvSpPr txBox="1"/>
          <p:nvPr/>
        </p:nvSpPr>
        <p:spPr>
          <a:xfrm>
            <a:off x="-3673752" y="1477958"/>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8: Introduction to the Simplified Informational Pillar </a:t>
            </a:r>
            <a:endParaRPr sz="1000" b="1">
              <a:solidFill>
                <a:schemeClr val="dk1"/>
              </a:solidFill>
            </a:endParaRPr>
          </a:p>
        </p:txBody>
      </p:sp>
      <p:sp>
        <p:nvSpPr>
          <p:cNvPr id="80" name="Google Shape;80;p15"/>
          <p:cNvSpPr txBox="1"/>
          <p:nvPr/>
        </p:nvSpPr>
        <p:spPr>
          <a:xfrm>
            <a:off x="-3705957" y="2836985"/>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10: Introduction to the Simplified Opinion Pillar</a:t>
            </a:r>
            <a:endParaRPr sz="1000" b="1" i="1">
              <a:solidFill>
                <a:schemeClr val="dk1"/>
              </a:solidFill>
            </a:endParaRPr>
          </a:p>
        </p:txBody>
      </p:sp>
      <p:sp>
        <p:nvSpPr>
          <p:cNvPr id="81" name="Google Shape;81;p15"/>
          <p:cNvSpPr txBox="1"/>
          <p:nvPr/>
        </p:nvSpPr>
        <p:spPr>
          <a:xfrm>
            <a:off x="-3705959" y="3607255"/>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11: Summarizing Opinion Pieces</a:t>
            </a:r>
            <a:endParaRPr sz="1000" b="1">
              <a:solidFill>
                <a:schemeClr val="dk1"/>
              </a:solidFill>
            </a:endParaRPr>
          </a:p>
          <a:p>
            <a:pPr marL="0" lvl="0" indent="0" algn="l" rtl="0">
              <a:lnSpc>
                <a:spcPct val="115000"/>
              </a:lnSpc>
              <a:spcBef>
                <a:spcPts val="0"/>
              </a:spcBef>
              <a:spcAft>
                <a:spcPts val="0"/>
              </a:spcAft>
              <a:buNone/>
            </a:pPr>
            <a:endParaRPr sz="1000" b="1">
              <a:solidFill>
                <a:schemeClr val="dk1"/>
              </a:solidFill>
            </a:endParaRPr>
          </a:p>
        </p:txBody>
      </p:sp>
      <p:sp>
        <p:nvSpPr>
          <p:cNvPr id="82" name="Google Shape;82;p15"/>
          <p:cNvSpPr txBox="1"/>
          <p:nvPr/>
        </p:nvSpPr>
        <p:spPr>
          <a:xfrm>
            <a:off x="-3705959" y="4377525"/>
            <a:ext cx="1778700" cy="681300"/>
          </a:xfrm>
          <a:prstGeom prst="rect">
            <a:avLst/>
          </a:prstGeom>
          <a:solidFill>
            <a:srgbClr val="EAD1D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Vocabulary Lesson 3: No Go Game </a:t>
            </a:r>
            <a:endParaRPr sz="1000" b="1" i="1">
              <a:solidFill>
                <a:schemeClr val="dk1"/>
              </a:solidFill>
            </a:endParaRPr>
          </a:p>
          <a:p>
            <a:pPr marL="0" lvl="0" indent="0" algn="l" rtl="0">
              <a:lnSpc>
                <a:spcPct val="115000"/>
              </a:lnSpc>
              <a:spcBef>
                <a:spcPts val="0"/>
              </a:spcBef>
              <a:spcAft>
                <a:spcPts val="0"/>
              </a:spcAft>
              <a:buNone/>
            </a:pPr>
            <a:endParaRPr sz="1200" b="1" i="1">
              <a:solidFill>
                <a:schemeClr val="dk1"/>
              </a:solidFill>
            </a:endParaRPr>
          </a:p>
        </p:txBody>
      </p:sp>
      <p:sp>
        <p:nvSpPr>
          <p:cNvPr id="83" name="Google Shape;83;p15"/>
          <p:cNvSpPr txBox="1"/>
          <p:nvPr/>
        </p:nvSpPr>
        <p:spPr>
          <a:xfrm>
            <a:off x="-1852966" y="615695"/>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Connections Lesson 6: Stretching Out the Middle</a:t>
            </a:r>
            <a:endParaRPr sz="900" b="1">
              <a:solidFill>
                <a:schemeClr val="dk1"/>
              </a:solidFill>
            </a:endParaRPr>
          </a:p>
        </p:txBody>
      </p:sp>
      <p:sp>
        <p:nvSpPr>
          <p:cNvPr id="84" name="Google Shape;84;p15"/>
          <p:cNvSpPr txBox="1"/>
          <p:nvPr/>
        </p:nvSpPr>
        <p:spPr>
          <a:xfrm>
            <a:off x="-1882025" y="1266400"/>
            <a:ext cx="18690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Connections Lesson 7: Silly Summarizing</a:t>
            </a:r>
            <a:endParaRPr sz="900" b="1">
              <a:solidFill>
                <a:schemeClr val="dk1"/>
              </a:solidFill>
            </a:endParaRPr>
          </a:p>
        </p:txBody>
      </p:sp>
      <p:sp>
        <p:nvSpPr>
          <p:cNvPr id="85" name="Google Shape;85;p15"/>
          <p:cNvSpPr txBox="1"/>
          <p:nvPr/>
        </p:nvSpPr>
        <p:spPr>
          <a:xfrm>
            <a:off x="-1852986" y="-35009"/>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Connections Lesson 5: Narrative/Summarizing Frameworks</a:t>
            </a:r>
            <a:endParaRPr sz="900" b="1">
              <a:solidFill>
                <a:schemeClr val="dk1"/>
              </a:solidFill>
            </a:endParaRPr>
          </a:p>
        </p:txBody>
      </p:sp>
      <p:sp>
        <p:nvSpPr>
          <p:cNvPr id="86" name="Google Shape;86;p15"/>
          <p:cNvSpPr txBox="1"/>
          <p:nvPr/>
        </p:nvSpPr>
        <p:spPr>
          <a:xfrm>
            <a:off x="-1852966" y="2518525"/>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 Lesson 9: Seashore Summarizing</a:t>
            </a:r>
            <a:endParaRPr sz="900" b="1">
              <a:solidFill>
                <a:schemeClr val="dk1"/>
              </a:solidFill>
            </a:endParaRPr>
          </a:p>
        </p:txBody>
      </p:sp>
      <p:sp>
        <p:nvSpPr>
          <p:cNvPr id="87" name="Google Shape;87;p15"/>
          <p:cNvSpPr txBox="1"/>
          <p:nvPr/>
        </p:nvSpPr>
        <p:spPr>
          <a:xfrm>
            <a:off x="-1852966" y="1757737"/>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 Lesson 8: Informational Summarizing Framework</a:t>
            </a:r>
            <a:endParaRPr sz="900" b="1">
              <a:solidFill>
                <a:schemeClr val="dk1"/>
              </a:solidFill>
            </a:endParaRPr>
          </a:p>
        </p:txBody>
      </p:sp>
      <p:sp>
        <p:nvSpPr>
          <p:cNvPr id="88" name="Google Shape;88;p15"/>
          <p:cNvSpPr txBox="1"/>
          <p:nvPr/>
        </p:nvSpPr>
        <p:spPr>
          <a:xfrm>
            <a:off x="-3705953" y="-188869"/>
            <a:ext cx="1778700" cy="9585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7: Summarizing Narrative Stories - Character/Problem/Solution or Personal Experience</a:t>
            </a:r>
            <a:endParaRPr sz="1200" b="1">
              <a:solidFill>
                <a:schemeClr val="dk1"/>
              </a:solidFill>
            </a:endParaRPr>
          </a:p>
        </p:txBody>
      </p:sp>
      <p:sp>
        <p:nvSpPr>
          <p:cNvPr id="89" name="Google Shape;89;p15"/>
          <p:cNvSpPr txBox="1"/>
          <p:nvPr/>
        </p:nvSpPr>
        <p:spPr>
          <a:xfrm>
            <a:off x="-1852966" y="3067637"/>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 Lesson 10: Creepy Crawly Summarizing</a:t>
            </a:r>
            <a:endParaRPr sz="900" b="1">
              <a:solidFill>
                <a:schemeClr val="dk1"/>
              </a:solidFill>
            </a:endParaRPr>
          </a:p>
        </p:txBody>
      </p:sp>
      <p:sp>
        <p:nvSpPr>
          <p:cNvPr id="90" name="Google Shape;90;p15"/>
          <p:cNvSpPr txBox="1"/>
          <p:nvPr/>
        </p:nvSpPr>
        <p:spPr>
          <a:xfrm>
            <a:off x="-1852966" y="4377525"/>
            <a:ext cx="1778700" cy="6351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Connections Lesson 48: Giraffes On the Move</a:t>
            </a:r>
            <a:endParaRPr sz="1000" b="1">
              <a:solidFill>
                <a:schemeClr val="dk1"/>
              </a:solidFill>
            </a:endParaRPr>
          </a:p>
          <a:p>
            <a:pPr marL="0" lvl="0" indent="0" algn="l" rtl="0">
              <a:spcBef>
                <a:spcPts val="0"/>
              </a:spcBef>
              <a:spcAft>
                <a:spcPts val="0"/>
              </a:spcAft>
              <a:buNone/>
            </a:pPr>
            <a:endParaRPr sz="900" b="1">
              <a:solidFill>
                <a:schemeClr val="dk1"/>
              </a:solidFill>
            </a:endParaRPr>
          </a:p>
        </p:txBody>
      </p:sp>
      <p:sp>
        <p:nvSpPr>
          <p:cNvPr id="91" name="Google Shape;91;p15"/>
          <p:cNvSpPr txBox="1"/>
          <p:nvPr/>
        </p:nvSpPr>
        <p:spPr>
          <a:xfrm>
            <a:off x="-1836866" y="3770625"/>
            <a:ext cx="1778700" cy="6351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Connections Lesson 47: Vocabulary on the Go</a:t>
            </a:r>
            <a:endParaRPr sz="1000" b="1">
              <a:solidFill>
                <a:schemeClr val="dk1"/>
              </a:solidFill>
            </a:endParaRPr>
          </a:p>
          <a:p>
            <a:pPr marL="0" lvl="0" indent="0" algn="l" rtl="0">
              <a:spcBef>
                <a:spcPts val="0"/>
              </a:spcBef>
              <a:spcAft>
                <a:spcPts val="0"/>
              </a:spcAft>
              <a:buNone/>
            </a:pPr>
            <a:endParaRPr sz="900" b="1">
              <a:solidFill>
                <a:schemeClr val="dk1"/>
              </a:solidFill>
            </a:endParaRPr>
          </a:p>
        </p:txBody>
      </p:sp>
      <p:sp>
        <p:nvSpPr>
          <p:cNvPr id="92" name="Google Shape;92;p15"/>
          <p:cNvSpPr txBox="1"/>
          <p:nvPr/>
        </p:nvSpPr>
        <p:spPr>
          <a:xfrm>
            <a:off x="-1852966" y="4829125"/>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Connections Lesson 49: Bugs in Motion</a:t>
            </a:r>
            <a:endParaRPr sz="800" b="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Google Shape;97;p16"/>
          <p:cNvGraphicFramePr/>
          <p:nvPr/>
        </p:nvGraphicFramePr>
        <p:xfrm>
          <a:off x="181011" y="1391609"/>
          <a:ext cx="8963000" cy="3190650"/>
        </p:xfrm>
        <a:graphic>
          <a:graphicData uri="http://schemas.openxmlformats.org/drawingml/2006/table">
            <a:tbl>
              <a:tblPr>
                <a:noFill/>
                <a:tableStyleId>{09E87C10-94E1-4EB9-B7B6-BF413975E1DC}</a:tableStyleId>
              </a:tblPr>
              <a:tblGrid>
                <a:gridCol w="1792600">
                  <a:extLst>
                    <a:ext uri="{9D8B030D-6E8A-4147-A177-3AD203B41FA5}">
                      <a16:colId xmlns:a16="http://schemas.microsoft.com/office/drawing/2014/main" val="20000"/>
                    </a:ext>
                  </a:extLst>
                </a:gridCol>
                <a:gridCol w="1792600">
                  <a:extLst>
                    <a:ext uri="{9D8B030D-6E8A-4147-A177-3AD203B41FA5}">
                      <a16:colId xmlns:a16="http://schemas.microsoft.com/office/drawing/2014/main" val="20001"/>
                    </a:ext>
                  </a:extLst>
                </a:gridCol>
                <a:gridCol w="1792600">
                  <a:extLst>
                    <a:ext uri="{9D8B030D-6E8A-4147-A177-3AD203B41FA5}">
                      <a16:colId xmlns:a16="http://schemas.microsoft.com/office/drawing/2014/main" val="20002"/>
                    </a:ext>
                  </a:extLst>
                </a:gridCol>
                <a:gridCol w="1792600">
                  <a:extLst>
                    <a:ext uri="{9D8B030D-6E8A-4147-A177-3AD203B41FA5}">
                      <a16:colId xmlns:a16="http://schemas.microsoft.com/office/drawing/2014/main" val="20003"/>
                    </a:ext>
                  </a:extLst>
                </a:gridCol>
                <a:gridCol w="1792600">
                  <a:extLst>
                    <a:ext uri="{9D8B030D-6E8A-4147-A177-3AD203B41FA5}">
                      <a16:colId xmlns:a16="http://schemas.microsoft.com/office/drawing/2014/main" val="20004"/>
                    </a:ext>
                  </a:extLst>
                </a:gridCol>
              </a:tblGrid>
              <a:tr h="146097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72967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bl>
          </a:graphicData>
        </a:graphic>
      </p:graphicFrame>
      <p:sp>
        <p:nvSpPr>
          <p:cNvPr id="98" name="Google Shape;98;p16"/>
          <p:cNvSpPr txBox="1"/>
          <p:nvPr/>
        </p:nvSpPr>
        <p:spPr>
          <a:xfrm>
            <a:off x="-3728789" y="658338"/>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lnSpc>
                <a:spcPct val="115000"/>
              </a:lnSpc>
              <a:spcBef>
                <a:spcPts val="0"/>
              </a:spcBef>
              <a:spcAft>
                <a:spcPts val="0"/>
              </a:spcAft>
              <a:buNone/>
            </a:pPr>
            <a:endParaRPr sz="1000" b="1">
              <a:solidFill>
                <a:schemeClr val="dk1"/>
              </a:solidFill>
            </a:endParaRPr>
          </a:p>
        </p:txBody>
      </p:sp>
      <p:sp>
        <p:nvSpPr>
          <p:cNvPr id="99" name="Google Shape;99;p16"/>
          <p:cNvSpPr txBox="1"/>
          <p:nvPr/>
        </p:nvSpPr>
        <p:spPr>
          <a:xfrm>
            <a:off x="-3728789" y="1120339"/>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lnSpc>
                <a:spcPct val="115000"/>
              </a:lnSpc>
              <a:spcBef>
                <a:spcPts val="0"/>
              </a:spcBef>
              <a:spcAft>
                <a:spcPts val="0"/>
              </a:spcAft>
              <a:buNone/>
            </a:pPr>
            <a:endParaRPr sz="1000" b="1">
              <a:solidFill>
                <a:schemeClr val="dk1"/>
              </a:solidFill>
            </a:endParaRPr>
          </a:p>
        </p:txBody>
      </p:sp>
      <p:sp>
        <p:nvSpPr>
          <p:cNvPr id="100" name="Google Shape;100;p16"/>
          <p:cNvSpPr txBox="1"/>
          <p:nvPr/>
        </p:nvSpPr>
        <p:spPr>
          <a:xfrm>
            <a:off x="-3743364" y="122713"/>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1000" b="1">
              <a:solidFill>
                <a:schemeClr val="dk1"/>
              </a:solidFill>
            </a:endParaRPr>
          </a:p>
        </p:txBody>
      </p:sp>
      <p:sp>
        <p:nvSpPr>
          <p:cNvPr id="101" name="Google Shape;101;p16"/>
          <p:cNvSpPr txBox="1"/>
          <p:nvPr/>
        </p:nvSpPr>
        <p:spPr>
          <a:xfrm>
            <a:off x="-3728789" y="1712190"/>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1000" b="1">
              <a:solidFill>
                <a:schemeClr val="dk1"/>
              </a:solidFill>
            </a:endParaRPr>
          </a:p>
        </p:txBody>
      </p:sp>
      <p:sp>
        <p:nvSpPr>
          <p:cNvPr id="102" name="Google Shape;102;p16"/>
          <p:cNvSpPr txBox="1"/>
          <p:nvPr/>
        </p:nvSpPr>
        <p:spPr>
          <a:xfrm>
            <a:off x="-1864389" y="1940529"/>
            <a:ext cx="1778700" cy="342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a:t>
            </a:r>
            <a:endParaRPr sz="1000" b="1">
              <a:solidFill>
                <a:schemeClr val="dk1"/>
              </a:solidFill>
            </a:endParaRPr>
          </a:p>
        </p:txBody>
      </p:sp>
      <p:sp>
        <p:nvSpPr>
          <p:cNvPr id="103" name="Google Shape;103;p16"/>
          <p:cNvSpPr txBox="1"/>
          <p:nvPr/>
        </p:nvSpPr>
        <p:spPr>
          <a:xfrm>
            <a:off x="-1871664" y="2683818"/>
            <a:ext cx="1778700" cy="342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a:t>
            </a:r>
            <a:endParaRPr sz="1000" b="1">
              <a:solidFill>
                <a:schemeClr val="dk1"/>
              </a:solidFill>
            </a:endParaRPr>
          </a:p>
        </p:txBody>
      </p:sp>
      <p:sp>
        <p:nvSpPr>
          <p:cNvPr id="104" name="Google Shape;104;p16"/>
          <p:cNvSpPr txBox="1">
            <a:spLocks noGrp="1"/>
          </p:cNvSpPr>
          <p:nvPr>
            <p:ph type="title"/>
          </p:nvPr>
        </p:nvSpPr>
        <p:spPr>
          <a:xfrm>
            <a:off x="14575" y="85650"/>
            <a:ext cx="93813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7-8: Building Literacy Routines-Genre and Summarizing </a:t>
            </a:r>
            <a:endParaRPr/>
          </a:p>
          <a:p>
            <a:pPr marL="0" lvl="0" indent="0" algn="l" rtl="0">
              <a:spcBef>
                <a:spcPts val="0"/>
              </a:spcBef>
              <a:spcAft>
                <a:spcPts val="0"/>
              </a:spcAft>
              <a:buNone/>
            </a:pPr>
            <a:r>
              <a:rPr lang="en" sz="2133"/>
              <a:t>Use these weeks for lesson review and reinforcement - type the name of the lesson in the box and plan for your instruction.</a:t>
            </a:r>
            <a:endParaRPr sz="2133"/>
          </a:p>
        </p:txBody>
      </p:sp>
      <p:sp>
        <p:nvSpPr>
          <p:cNvPr id="105" name="Google Shape;105;p16"/>
          <p:cNvSpPr txBox="1"/>
          <p:nvPr/>
        </p:nvSpPr>
        <p:spPr>
          <a:xfrm>
            <a:off x="-3743409" y="3604938"/>
            <a:ext cx="1778700" cy="527400"/>
          </a:xfrm>
          <a:prstGeom prst="rect">
            <a:avLst/>
          </a:prstGeom>
          <a:solidFill>
            <a:srgbClr val="EAD1D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Vocabulary Lesson</a:t>
            </a:r>
            <a:endParaRPr sz="1000" b="1" i="1">
              <a:solidFill>
                <a:schemeClr val="dk1"/>
              </a:solidFill>
            </a:endParaRPr>
          </a:p>
          <a:p>
            <a:pPr marL="0" lvl="0" indent="0" algn="l" rtl="0">
              <a:lnSpc>
                <a:spcPct val="115000"/>
              </a:lnSpc>
              <a:spcBef>
                <a:spcPts val="0"/>
              </a:spcBef>
              <a:spcAft>
                <a:spcPts val="0"/>
              </a:spcAft>
              <a:buNone/>
            </a:pPr>
            <a:endParaRPr sz="1200" b="1" i="1">
              <a:solidFill>
                <a:schemeClr val="dk1"/>
              </a:solidFill>
            </a:endParaRPr>
          </a:p>
        </p:txBody>
      </p:sp>
      <p:sp>
        <p:nvSpPr>
          <p:cNvPr id="106" name="Google Shape;106;p16"/>
          <p:cNvSpPr txBox="1"/>
          <p:nvPr/>
        </p:nvSpPr>
        <p:spPr>
          <a:xfrm>
            <a:off x="-1864397" y="357001"/>
            <a:ext cx="1778700" cy="342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a:t>
            </a:r>
            <a:endParaRPr sz="1000" b="1">
              <a:solidFill>
                <a:schemeClr val="dk1"/>
              </a:solidFill>
            </a:endParaRPr>
          </a:p>
        </p:txBody>
      </p:sp>
      <p:sp>
        <p:nvSpPr>
          <p:cNvPr id="107" name="Google Shape;107;p16"/>
          <p:cNvSpPr txBox="1"/>
          <p:nvPr/>
        </p:nvSpPr>
        <p:spPr>
          <a:xfrm>
            <a:off x="-1864395" y="1197215"/>
            <a:ext cx="1778700" cy="342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 Lesson </a:t>
            </a:r>
            <a:endParaRPr sz="1000" b="1">
              <a:solidFill>
                <a:schemeClr val="dk1"/>
              </a:solidFill>
            </a:endParaRPr>
          </a:p>
        </p:txBody>
      </p:sp>
      <p:sp>
        <p:nvSpPr>
          <p:cNvPr id="108" name="Google Shape;108;p16"/>
          <p:cNvSpPr txBox="1"/>
          <p:nvPr/>
        </p:nvSpPr>
        <p:spPr>
          <a:xfrm>
            <a:off x="-3726564" y="2323652"/>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1000" b="1">
              <a:solidFill>
                <a:schemeClr val="dk1"/>
              </a:solidFill>
            </a:endParaRPr>
          </a:p>
        </p:txBody>
      </p:sp>
      <p:sp>
        <p:nvSpPr>
          <p:cNvPr id="109" name="Google Shape;109;p16"/>
          <p:cNvSpPr txBox="1"/>
          <p:nvPr/>
        </p:nvSpPr>
        <p:spPr>
          <a:xfrm>
            <a:off x="-3728789" y="2935115"/>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1000" b="1">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graphicFrame>
        <p:nvGraphicFramePr>
          <p:cNvPr id="114" name="Google Shape;114;p17"/>
          <p:cNvGraphicFramePr/>
          <p:nvPr/>
        </p:nvGraphicFramePr>
        <p:xfrm>
          <a:off x="90511" y="805909"/>
          <a:ext cx="8963000" cy="4269525"/>
        </p:xfrm>
        <a:graphic>
          <a:graphicData uri="http://schemas.openxmlformats.org/drawingml/2006/table">
            <a:tbl>
              <a:tblPr>
                <a:noFill/>
                <a:tableStyleId>{09E87C10-94E1-4EB9-B7B6-BF413975E1DC}</a:tableStyleId>
              </a:tblPr>
              <a:tblGrid>
                <a:gridCol w="1792600">
                  <a:extLst>
                    <a:ext uri="{9D8B030D-6E8A-4147-A177-3AD203B41FA5}">
                      <a16:colId xmlns:a16="http://schemas.microsoft.com/office/drawing/2014/main" val="20000"/>
                    </a:ext>
                  </a:extLst>
                </a:gridCol>
                <a:gridCol w="1792600">
                  <a:extLst>
                    <a:ext uri="{9D8B030D-6E8A-4147-A177-3AD203B41FA5}">
                      <a16:colId xmlns:a16="http://schemas.microsoft.com/office/drawing/2014/main" val="20001"/>
                    </a:ext>
                  </a:extLst>
                </a:gridCol>
                <a:gridCol w="1792600">
                  <a:extLst>
                    <a:ext uri="{9D8B030D-6E8A-4147-A177-3AD203B41FA5}">
                      <a16:colId xmlns:a16="http://schemas.microsoft.com/office/drawing/2014/main" val="20002"/>
                    </a:ext>
                  </a:extLst>
                </a:gridCol>
                <a:gridCol w="1792600">
                  <a:extLst>
                    <a:ext uri="{9D8B030D-6E8A-4147-A177-3AD203B41FA5}">
                      <a16:colId xmlns:a16="http://schemas.microsoft.com/office/drawing/2014/main" val="20003"/>
                    </a:ext>
                  </a:extLst>
                </a:gridCol>
                <a:gridCol w="1792600">
                  <a:extLst>
                    <a:ext uri="{9D8B030D-6E8A-4147-A177-3AD203B41FA5}">
                      <a16:colId xmlns:a16="http://schemas.microsoft.com/office/drawing/2014/main" val="20004"/>
                    </a:ext>
                  </a:extLst>
                </a:gridCol>
              </a:tblGrid>
              <a:tr h="146097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5001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3084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115" name="Google Shape;115;p17"/>
          <p:cNvSpPr txBox="1"/>
          <p:nvPr/>
        </p:nvSpPr>
        <p:spPr>
          <a:xfrm>
            <a:off x="-3728789" y="658338"/>
            <a:ext cx="1778700" cy="804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 Identifying Story Critical Elements - Tri-fold</a:t>
            </a:r>
            <a:endParaRPr sz="1000" b="1">
              <a:solidFill>
                <a:schemeClr val="dk1"/>
              </a:solidFill>
            </a:endParaRPr>
          </a:p>
          <a:p>
            <a:pPr marL="0" lvl="0" indent="0" algn="l" rtl="0">
              <a:lnSpc>
                <a:spcPct val="115000"/>
              </a:lnSpc>
              <a:spcBef>
                <a:spcPts val="0"/>
              </a:spcBef>
              <a:spcAft>
                <a:spcPts val="0"/>
              </a:spcAft>
              <a:buNone/>
            </a:pPr>
            <a:endParaRPr sz="1000" b="1">
              <a:solidFill>
                <a:schemeClr val="dk1"/>
              </a:solidFill>
            </a:endParaRPr>
          </a:p>
        </p:txBody>
      </p:sp>
      <p:sp>
        <p:nvSpPr>
          <p:cNvPr id="116" name="Google Shape;116;p17"/>
          <p:cNvSpPr txBox="1"/>
          <p:nvPr/>
        </p:nvSpPr>
        <p:spPr>
          <a:xfrm>
            <a:off x="-3743364" y="1501764"/>
            <a:ext cx="1778700" cy="804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 Identifying Story Critical Elements - Flipbook</a:t>
            </a:r>
            <a:endParaRPr sz="1000" b="1">
              <a:solidFill>
                <a:schemeClr val="dk1"/>
              </a:solidFill>
            </a:endParaRPr>
          </a:p>
          <a:p>
            <a:pPr marL="0" lvl="0" indent="0" algn="l" rtl="0">
              <a:lnSpc>
                <a:spcPct val="115000"/>
              </a:lnSpc>
              <a:spcBef>
                <a:spcPts val="0"/>
              </a:spcBef>
              <a:spcAft>
                <a:spcPts val="0"/>
              </a:spcAft>
              <a:buNone/>
            </a:pPr>
            <a:r>
              <a:rPr lang="en" sz="1000" b="1">
                <a:solidFill>
                  <a:schemeClr val="dk1"/>
                </a:solidFill>
              </a:rPr>
              <a:t> </a:t>
            </a:r>
            <a:endParaRPr sz="1000" b="1">
              <a:solidFill>
                <a:schemeClr val="dk1"/>
              </a:solidFill>
            </a:endParaRPr>
          </a:p>
        </p:txBody>
      </p:sp>
      <p:sp>
        <p:nvSpPr>
          <p:cNvPr id="117" name="Google Shape;117;p17"/>
          <p:cNvSpPr txBox="1"/>
          <p:nvPr/>
        </p:nvSpPr>
        <p:spPr>
          <a:xfrm>
            <a:off x="-3743364" y="122713"/>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 Identifying Story Critical Elements</a:t>
            </a:r>
            <a:endParaRPr sz="1000" b="1">
              <a:solidFill>
                <a:schemeClr val="dk1"/>
              </a:solidFill>
            </a:endParaRPr>
          </a:p>
        </p:txBody>
      </p:sp>
      <p:sp>
        <p:nvSpPr>
          <p:cNvPr id="118" name="Google Shape;118;p17"/>
          <p:cNvSpPr txBox="1"/>
          <p:nvPr/>
        </p:nvSpPr>
        <p:spPr>
          <a:xfrm>
            <a:off x="-3743389" y="2630302"/>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2: Lesson 2: Magic Camera: Focusing on Details</a:t>
            </a:r>
            <a:endParaRPr sz="1000" b="1">
              <a:solidFill>
                <a:schemeClr val="dk1"/>
              </a:solidFill>
            </a:endParaRPr>
          </a:p>
        </p:txBody>
      </p:sp>
      <p:sp>
        <p:nvSpPr>
          <p:cNvPr id="119" name="Google Shape;119;p17"/>
          <p:cNvSpPr txBox="1"/>
          <p:nvPr/>
        </p:nvSpPr>
        <p:spPr>
          <a:xfrm>
            <a:off x="-1871689" y="3620254"/>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45: All the Ways to Say It</a:t>
            </a:r>
            <a:endParaRPr sz="1000" b="1">
              <a:solidFill>
                <a:schemeClr val="dk1"/>
              </a:solidFill>
            </a:endParaRPr>
          </a:p>
        </p:txBody>
      </p:sp>
      <p:sp>
        <p:nvSpPr>
          <p:cNvPr id="120" name="Google Shape;120;p17"/>
          <p:cNvSpPr txBox="1"/>
          <p:nvPr/>
        </p:nvSpPr>
        <p:spPr>
          <a:xfrm>
            <a:off x="-1864389" y="4325318"/>
            <a:ext cx="1778700" cy="4968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46: Say What?</a:t>
            </a:r>
            <a:endParaRPr sz="1000" b="1">
              <a:solidFill>
                <a:schemeClr val="dk1"/>
              </a:solidFill>
            </a:endParaRPr>
          </a:p>
        </p:txBody>
      </p:sp>
      <p:sp>
        <p:nvSpPr>
          <p:cNvPr id="121" name="Google Shape;121;p17"/>
          <p:cNvSpPr txBox="1">
            <a:spLocks noGrp="1"/>
          </p:cNvSpPr>
          <p:nvPr>
            <p:ph type="title"/>
          </p:nvPr>
        </p:nvSpPr>
        <p:spPr>
          <a:xfrm>
            <a:off x="14566" y="100083"/>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9-11: Focus Genre: Narrative Writing</a:t>
            </a:r>
            <a:endParaRPr/>
          </a:p>
        </p:txBody>
      </p:sp>
      <p:sp>
        <p:nvSpPr>
          <p:cNvPr id="122" name="Google Shape;122;p17"/>
          <p:cNvSpPr txBox="1"/>
          <p:nvPr/>
        </p:nvSpPr>
        <p:spPr>
          <a:xfrm>
            <a:off x="-3743409" y="3604938"/>
            <a:ext cx="1778700" cy="527400"/>
          </a:xfrm>
          <a:prstGeom prst="rect">
            <a:avLst/>
          </a:prstGeom>
          <a:solidFill>
            <a:srgbClr val="EAD1D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2: Put Said to Bed</a:t>
            </a:r>
            <a:endParaRPr sz="1000" b="1" i="1">
              <a:solidFill>
                <a:schemeClr val="dk1"/>
              </a:solidFill>
            </a:endParaRPr>
          </a:p>
          <a:p>
            <a:pPr marL="0" lvl="0" indent="0" algn="l" rtl="0">
              <a:lnSpc>
                <a:spcPct val="115000"/>
              </a:lnSpc>
              <a:spcBef>
                <a:spcPts val="0"/>
              </a:spcBef>
              <a:spcAft>
                <a:spcPts val="0"/>
              </a:spcAft>
              <a:buNone/>
            </a:pPr>
            <a:endParaRPr sz="1200" b="1" i="1">
              <a:solidFill>
                <a:schemeClr val="dk1"/>
              </a:solidFill>
            </a:endParaRPr>
          </a:p>
        </p:txBody>
      </p:sp>
      <p:sp>
        <p:nvSpPr>
          <p:cNvPr id="123" name="Google Shape;123;p17"/>
          <p:cNvSpPr txBox="1"/>
          <p:nvPr/>
        </p:nvSpPr>
        <p:spPr>
          <a:xfrm>
            <a:off x="-1864397" y="357001"/>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Art Connection Lesson 30: Who, Where, What Oinkers</a:t>
            </a:r>
            <a:endParaRPr sz="1000" b="1">
              <a:solidFill>
                <a:schemeClr val="dk1"/>
              </a:solidFill>
            </a:endParaRPr>
          </a:p>
        </p:txBody>
      </p:sp>
      <p:sp>
        <p:nvSpPr>
          <p:cNvPr id="124" name="Google Shape;124;p17"/>
          <p:cNvSpPr txBox="1"/>
          <p:nvPr/>
        </p:nvSpPr>
        <p:spPr>
          <a:xfrm>
            <a:off x="-1864395" y="1197215"/>
            <a:ext cx="1778700" cy="6507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Art Connection Lesson 31:Who, Where, What Squirrels</a:t>
            </a:r>
            <a:endParaRPr sz="1000" b="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graphicFrame>
        <p:nvGraphicFramePr>
          <p:cNvPr id="129" name="Google Shape;129;p18"/>
          <p:cNvGraphicFramePr/>
          <p:nvPr/>
        </p:nvGraphicFramePr>
        <p:xfrm>
          <a:off x="85211" y="1021659"/>
          <a:ext cx="8920375" cy="3889000"/>
        </p:xfrm>
        <a:graphic>
          <a:graphicData uri="http://schemas.openxmlformats.org/drawingml/2006/table">
            <a:tbl>
              <a:tblPr>
                <a:noFill/>
                <a:tableStyleId>{09E87C10-94E1-4EB9-B7B6-BF413975E1DC}</a:tableStyleId>
              </a:tblPr>
              <a:tblGrid>
                <a:gridCol w="1784075">
                  <a:extLst>
                    <a:ext uri="{9D8B030D-6E8A-4147-A177-3AD203B41FA5}">
                      <a16:colId xmlns:a16="http://schemas.microsoft.com/office/drawing/2014/main" val="20000"/>
                    </a:ext>
                  </a:extLst>
                </a:gridCol>
                <a:gridCol w="1784075">
                  <a:extLst>
                    <a:ext uri="{9D8B030D-6E8A-4147-A177-3AD203B41FA5}">
                      <a16:colId xmlns:a16="http://schemas.microsoft.com/office/drawing/2014/main" val="20001"/>
                    </a:ext>
                  </a:extLst>
                </a:gridCol>
                <a:gridCol w="1784075">
                  <a:extLst>
                    <a:ext uri="{9D8B030D-6E8A-4147-A177-3AD203B41FA5}">
                      <a16:colId xmlns:a16="http://schemas.microsoft.com/office/drawing/2014/main" val="20002"/>
                    </a:ext>
                  </a:extLst>
                </a:gridCol>
                <a:gridCol w="1784075">
                  <a:extLst>
                    <a:ext uri="{9D8B030D-6E8A-4147-A177-3AD203B41FA5}">
                      <a16:colId xmlns:a16="http://schemas.microsoft.com/office/drawing/2014/main" val="20003"/>
                    </a:ext>
                  </a:extLst>
                </a:gridCol>
                <a:gridCol w="1784075">
                  <a:extLst>
                    <a:ext uri="{9D8B030D-6E8A-4147-A177-3AD203B41FA5}">
                      <a16:colId xmlns:a16="http://schemas.microsoft.com/office/drawing/2014/main" val="20004"/>
                    </a:ext>
                  </a:extLst>
                </a:gridCol>
              </a:tblGrid>
              <a:tr h="13501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2943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2445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130" name="Google Shape;130;p18"/>
          <p:cNvSpPr txBox="1"/>
          <p:nvPr/>
        </p:nvSpPr>
        <p:spPr>
          <a:xfrm>
            <a:off x="-3743339" y="860326"/>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4: Listen and Imagine - Week 12: </a:t>
            </a:r>
            <a:endParaRPr sz="1000" b="1"/>
          </a:p>
        </p:txBody>
      </p:sp>
      <p:sp>
        <p:nvSpPr>
          <p:cNvPr id="131" name="Google Shape;131;p18"/>
          <p:cNvSpPr txBox="1"/>
          <p:nvPr/>
        </p:nvSpPr>
        <p:spPr>
          <a:xfrm>
            <a:off x="-3743339" y="-83237"/>
            <a:ext cx="1778700" cy="8046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3: Using the Five Senses to Understand and Appreciate Elaborative Detail</a:t>
            </a:r>
            <a:endParaRPr sz="1000" b="1">
              <a:solidFill>
                <a:schemeClr val="dk1"/>
              </a:solidFill>
            </a:endParaRPr>
          </a:p>
        </p:txBody>
      </p:sp>
      <p:sp>
        <p:nvSpPr>
          <p:cNvPr id="132" name="Google Shape;132;p18"/>
          <p:cNvSpPr txBox="1">
            <a:spLocks noGrp="1"/>
          </p:cNvSpPr>
          <p:nvPr>
            <p:ph type="title"/>
          </p:nvPr>
        </p:nvSpPr>
        <p:spPr>
          <a:xfrm>
            <a:off x="14566" y="122733"/>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12-14:Focus Genre: Narrative Writing </a:t>
            </a:r>
            <a:endParaRPr/>
          </a:p>
        </p:txBody>
      </p:sp>
      <p:sp>
        <p:nvSpPr>
          <p:cNvPr id="133" name="Google Shape;133;p18"/>
          <p:cNvSpPr txBox="1"/>
          <p:nvPr/>
        </p:nvSpPr>
        <p:spPr>
          <a:xfrm>
            <a:off x="-1864409" y="122713"/>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32: Sensory Details</a:t>
            </a:r>
            <a:endParaRPr sz="900" b="1" i="1">
              <a:solidFill>
                <a:schemeClr val="dk1"/>
              </a:solidFill>
            </a:endParaRPr>
          </a:p>
        </p:txBody>
      </p:sp>
      <p:sp>
        <p:nvSpPr>
          <p:cNvPr id="134" name="Google Shape;134;p18"/>
          <p:cNvSpPr txBox="1"/>
          <p:nvPr/>
        </p:nvSpPr>
        <p:spPr>
          <a:xfrm>
            <a:off x="-1864407" y="695417"/>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33: Using the Five Senses - Pop!</a:t>
            </a:r>
            <a:endParaRPr sz="900" b="1" i="1">
              <a:solidFill>
                <a:schemeClr val="dk1"/>
              </a:solidFill>
            </a:endParaRPr>
          </a:p>
        </p:txBody>
      </p:sp>
      <p:sp>
        <p:nvSpPr>
          <p:cNvPr id="135" name="Google Shape;135;p18"/>
          <p:cNvSpPr txBox="1"/>
          <p:nvPr/>
        </p:nvSpPr>
        <p:spPr>
          <a:xfrm>
            <a:off x="-3743339" y="1440939"/>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5: 5 Senses Bingo</a:t>
            </a:r>
            <a:endParaRPr sz="1000" b="1"/>
          </a:p>
        </p:txBody>
      </p:sp>
      <p:sp>
        <p:nvSpPr>
          <p:cNvPr id="136" name="Google Shape;136;p18"/>
          <p:cNvSpPr txBox="1"/>
          <p:nvPr/>
        </p:nvSpPr>
        <p:spPr>
          <a:xfrm>
            <a:off x="-3743339" y="2032576"/>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4: Listen and Imagine - Week 13</a:t>
            </a:r>
            <a:endParaRPr sz="1000" b="1"/>
          </a:p>
        </p:txBody>
      </p:sp>
      <p:sp>
        <p:nvSpPr>
          <p:cNvPr id="137" name="Google Shape;137;p18"/>
          <p:cNvSpPr txBox="1"/>
          <p:nvPr/>
        </p:nvSpPr>
        <p:spPr>
          <a:xfrm>
            <a:off x="-3743339" y="2615789"/>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6: Describing Using the Five Senses</a:t>
            </a:r>
            <a:endParaRPr sz="1000" b="1"/>
          </a:p>
        </p:txBody>
      </p:sp>
      <p:sp>
        <p:nvSpPr>
          <p:cNvPr id="138" name="Google Shape;138;p18"/>
          <p:cNvSpPr txBox="1"/>
          <p:nvPr/>
        </p:nvSpPr>
        <p:spPr>
          <a:xfrm>
            <a:off x="-3743339" y="399788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7: Modeling Elaborative Detail</a:t>
            </a:r>
            <a:endParaRPr sz="1000" b="1">
              <a:solidFill>
                <a:schemeClr val="dk1"/>
              </a:solidFill>
            </a:endParaRPr>
          </a:p>
        </p:txBody>
      </p:sp>
      <p:sp>
        <p:nvSpPr>
          <p:cNvPr id="139" name="Google Shape;139;p18"/>
          <p:cNvSpPr txBox="1"/>
          <p:nvPr/>
        </p:nvSpPr>
        <p:spPr>
          <a:xfrm>
            <a:off x="-3761039" y="458848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7: Modeling Elaborative Detail</a:t>
            </a:r>
            <a:endParaRPr sz="1000" b="1">
              <a:solidFill>
                <a:schemeClr val="dk1"/>
              </a:solidFill>
            </a:endParaRPr>
          </a:p>
        </p:txBody>
      </p:sp>
      <p:sp>
        <p:nvSpPr>
          <p:cNvPr id="140" name="Google Shape;140;p18"/>
          <p:cNvSpPr txBox="1"/>
          <p:nvPr/>
        </p:nvSpPr>
        <p:spPr>
          <a:xfrm>
            <a:off x="-1871664" y="3982163"/>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7: Modeling Elaborative Detail</a:t>
            </a:r>
            <a:endParaRPr sz="1000" b="1">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145" name="Google Shape;145;p19"/>
          <p:cNvGraphicFramePr/>
          <p:nvPr/>
        </p:nvGraphicFramePr>
        <p:xfrm>
          <a:off x="124661" y="428759"/>
          <a:ext cx="8657125" cy="4887525"/>
        </p:xfrm>
        <a:graphic>
          <a:graphicData uri="http://schemas.openxmlformats.org/drawingml/2006/table">
            <a:tbl>
              <a:tblPr>
                <a:noFill/>
                <a:tableStyleId>{09E87C10-94E1-4EB9-B7B6-BF413975E1DC}</a:tableStyleId>
              </a:tblPr>
              <a:tblGrid>
                <a:gridCol w="1731425">
                  <a:extLst>
                    <a:ext uri="{9D8B030D-6E8A-4147-A177-3AD203B41FA5}">
                      <a16:colId xmlns:a16="http://schemas.microsoft.com/office/drawing/2014/main" val="20000"/>
                    </a:ext>
                  </a:extLst>
                </a:gridCol>
                <a:gridCol w="1731425">
                  <a:extLst>
                    <a:ext uri="{9D8B030D-6E8A-4147-A177-3AD203B41FA5}">
                      <a16:colId xmlns:a16="http://schemas.microsoft.com/office/drawing/2014/main" val="20001"/>
                    </a:ext>
                  </a:extLst>
                </a:gridCol>
                <a:gridCol w="1731425">
                  <a:extLst>
                    <a:ext uri="{9D8B030D-6E8A-4147-A177-3AD203B41FA5}">
                      <a16:colId xmlns:a16="http://schemas.microsoft.com/office/drawing/2014/main" val="20002"/>
                    </a:ext>
                  </a:extLst>
                </a:gridCol>
                <a:gridCol w="1731425">
                  <a:extLst>
                    <a:ext uri="{9D8B030D-6E8A-4147-A177-3AD203B41FA5}">
                      <a16:colId xmlns:a16="http://schemas.microsoft.com/office/drawing/2014/main" val="20003"/>
                    </a:ext>
                  </a:extLst>
                </a:gridCol>
                <a:gridCol w="1731425">
                  <a:extLst>
                    <a:ext uri="{9D8B030D-6E8A-4147-A177-3AD203B41FA5}">
                      <a16:colId xmlns:a16="http://schemas.microsoft.com/office/drawing/2014/main" val="20004"/>
                    </a:ext>
                  </a:extLst>
                </a:gridCol>
              </a:tblGrid>
              <a:tr h="12854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23230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18490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118490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
        <p:nvSpPr>
          <p:cNvPr id="146" name="Google Shape;146;p19"/>
          <p:cNvSpPr txBox="1"/>
          <p:nvPr/>
        </p:nvSpPr>
        <p:spPr>
          <a:xfrm>
            <a:off x="-3743339" y="1521714"/>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9: Scenario Cards</a:t>
            </a:r>
            <a:endParaRPr sz="900" b="1"/>
          </a:p>
        </p:txBody>
      </p:sp>
      <p:sp>
        <p:nvSpPr>
          <p:cNvPr id="147" name="Google Shape;147;p19"/>
          <p:cNvSpPr txBox="1"/>
          <p:nvPr/>
        </p:nvSpPr>
        <p:spPr>
          <a:xfrm>
            <a:off x="-3714239" y="695413"/>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8: Activities for “Showing Rather than Telling”</a:t>
            </a:r>
            <a:endParaRPr sz="800" b="1">
              <a:solidFill>
                <a:schemeClr val="dk1"/>
              </a:solidFill>
            </a:endParaRPr>
          </a:p>
        </p:txBody>
      </p:sp>
      <p:sp>
        <p:nvSpPr>
          <p:cNvPr id="148" name="Google Shape;148;p19"/>
          <p:cNvSpPr txBox="1">
            <a:spLocks noGrp="1"/>
          </p:cNvSpPr>
          <p:nvPr>
            <p:ph type="title"/>
          </p:nvPr>
        </p:nvSpPr>
        <p:spPr>
          <a:xfrm>
            <a:off x="-9" y="-46867"/>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15-18: Focus Genre: Narrative Writing </a:t>
            </a:r>
            <a:endParaRPr/>
          </a:p>
          <a:p>
            <a:pPr marL="0" lvl="0" indent="0" algn="l" rtl="0">
              <a:spcBef>
                <a:spcPts val="0"/>
              </a:spcBef>
              <a:spcAft>
                <a:spcPts val="0"/>
              </a:spcAft>
              <a:buNone/>
            </a:pPr>
            <a:endParaRPr/>
          </a:p>
        </p:txBody>
      </p:sp>
      <p:sp>
        <p:nvSpPr>
          <p:cNvPr id="149" name="Google Shape;149;p19"/>
          <p:cNvSpPr txBox="1"/>
          <p:nvPr/>
        </p:nvSpPr>
        <p:spPr>
          <a:xfrm>
            <a:off x="-3743359" y="4748538"/>
            <a:ext cx="1778700" cy="342900"/>
          </a:xfrm>
          <a:prstGeom prst="rect">
            <a:avLst/>
          </a:prstGeom>
          <a:solidFill>
            <a:srgbClr val="EAD1D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4: Adverb Game</a:t>
            </a:r>
            <a:endParaRPr sz="1200" b="1" i="1">
              <a:solidFill>
                <a:schemeClr val="dk1"/>
              </a:solidFill>
            </a:endParaRPr>
          </a:p>
        </p:txBody>
      </p:sp>
      <p:sp>
        <p:nvSpPr>
          <p:cNvPr id="150" name="Google Shape;150;p19"/>
          <p:cNvSpPr txBox="1"/>
          <p:nvPr/>
        </p:nvSpPr>
        <p:spPr>
          <a:xfrm>
            <a:off x="-1857119" y="-62783"/>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 Lesson 34: Elaborative Detail - Describing Teddy</a:t>
            </a:r>
            <a:endParaRPr sz="900" b="1" i="1">
              <a:solidFill>
                <a:schemeClr val="dk1"/>
              </a:solidFill>
            </a:endParaRPr>
          </a:p>
        </p:txBody>
      </p:sp>
      <p:sp>
        <p:nvSpPr>
          <p:cNvPr id="151" name="Google Shape;151;p19"/>
          <p:cNvSpPr txBox="1"/>
          <p:nvPr/>
        </p:nvSpPr>
        <p:spPr>
          <a:xfrm>
            <a:off x="-1857119" y="555742"/>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 Lesson 35: Canine Fashion</a:t>
            </a:r>
            <a:endParaRPr sz="900" b="1" i="1">
              <a:solidFill>
                <a:schemeClr val="dk1"/>
              </a:solidFill>
            </a:endParaRPr>
          </a:p>
        </p:txBody>
      </p:sp>
      <p:sp>
        <p:nvSpPr>
          <p:cNvPr id="152" name="Google Shape;152;p19"/>
          <p:cNvSpPr txBox="1"/>
          <p:nvPr/>
        </p:nvSpPr>
        <p:spPr>
          <a:xfrm>
            <a:off x="-1857132" y="1161317"/>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 Lesson 36: Painting Details</a:t>
            </a:r>
            <a:endParaRPr sz="900" b="1" i="1">
              <a:solidFill>
                <a:schemeClr val="dk1"/>
              </a:solidFill>
            </a:endParaRPr>
          </a:p>
        </p:txBody>
      </p:sp>
      <p:sp>
        <p:nvSpPr>
          <p:cNvPr id="153" name="Google Shape;153;p19"/>
          <p:cNvSpPr txBox="1"/>
          <p:nvPr/>
        </p:nvSpPr>
        <p:spPr>
          <a:xfrm>
            <a:off x="-3714239" y="-68062"/>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1000" b="1">
                <a:solidFill>
                  <a:schemeClr val="dk1"/>
                </a:solidFill>
              </a:rPr>
              <a:t>Lesson 7: Modeling Elaborative Detail</a:t>
            </a:r>
            <a:endParaRPr sz="1000" b="1">
              <a:solidFill>
                <a:schemeClr val="dk1"/>
              </a:solidFill>
            </a:endParaRPr>
          </a:p>
        </p:txBody>
      </p:sp>
      <p:sp>
        <p:nvSpPr>
          <p:cNvPr id="154" name="Google Shape;154;p19"/>
          <p:cNvSpPr txBox="1"/>
          <p:nvPr/>
        </p:nvSpPr>
        <p:spPr>
          <a:xfrm>
            <a:off x="-3699689" y="1966550"/>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10: Feelings Posters</a:t>
            </a:r>
            <a:endParaRPr sz="700" b="1">
              <a:solidFill>
                <a:schemeClr val="dk1"/>
              </a:solidFill>
            </a:endParaRPr>
          </a:p>
        </p:txBody>
      </p:sp>
      <p:sp>
        <p:nvSpPr>
          <p:cNvPr id="155" name="Google Shape;155;p19"/>
          <p:cNvSpPr txBox="1"/>
          <p:nvPr/>
        </p:nvSpPr>
        <p:spPr>
          <a:xfrm>
            <a:off x="-3728789" y="253973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11: Lift the Flap Emotions</a:t>
            </a:r>
            <a:endParaRPr sz="700" b="1">
              <a:solidFill>
                <a:schemeClr val="dk1"/>
              </a:solidFill>
            </a:endParaRPr>
          </a:p>
        </p:txBody>
      </p:sp>
      <p:sp>
        <p:nvSpPr>
          <p:cNvPr id="156" name="Google Shape;156;p19"/>
          <p:cNvSpPr txBox="1"/>
          <p:nvPr/>
        </p:nvSpPr>
        <p:spPr>
          <a:xfrm>
            <a:off x="-1849844" y="1766904"/>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39: Feelings!</a:t>
            </a:r>
            <a:endParaRPr sz="900" b="1" i="1">
              <a:solidFill>
                <a:schemeClr val="dk1"/>
              </a:solidFill>
            </a:endParaRPr>
          </a:p>
        </p:txBody>
      </p:sp>
      <p:sp>
        <p:nvSpPr>
          <p:cNvPr id="157" name="Google Shape;157;p19"/>
          <p:cNvSpPr txBox="1"/>
          <p:nvPr/>
        </p:nvSpPr>
        <p:spPr>
          <a:xfrm>
            <a:off x="-1849844" y="2275079"/>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40: More Fun with Feelings!</a:t>
            </a:r>
            <a:endParaRPr sz="900" b="1" i="1">
              <a:solidFill>
                <a:schemeClr val="dk1"/>
              </a:solidFill>
            </a:endParaRPr>
          </a:p>
        </p:txBody>
      </p:sp>
      <p:sp>
        <p:nvSpPr>
          <p:cNvPr id="158" name="Google Shape;158;p19"/>
          <p:cNvSpPr txBox="1"/>
          <p:nvPr/>
        </p:nvSpPr>
        <p:spPr>
          <a:xfrm>
            <a:off x="-1864394" y="2783242"/>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41: How Characters Feel</a:t>
            </a:r>
            <a:endParaRPr sz="900" b="1" i="1">
              <a:solidFill>
                <a:schemeClr val="dk1"/>
              </a:solidFill>
            </a:endParaRPr>
          </a:p>
        </p:txBody>
      </p:sp>
      <p:sp>
        <p:nvSpPr>
          <p:cNvPr id="159" name="Google Shape;159;p19"/>
          <p:cNvSpPr txBox="1"/>
          <p:nvPr/>
        </p:nvSpPr>
        <p:spPr>
          <a:xfrm>
            <a:off x="-3728789" y="327168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12: Word Referent Activity</a:t>
            </a:r>
            <a:endParaRPr sz="600" b="1">
              <a:solidFill>
                <a:schemeClr val="dk1"/>
              </a:solidFill>
            </a:endParaRPr>
          </a:p>
        </p:txBody>
      </p:sp>
      <p:sp>
        <p:nvSpPr>
          <p:cNvPr id="160" name="Google Shape;160;p19"/>
          <p:cNvSpPr txBox="1"/>
          <p:nvPr/>
        </p:nvSpPr>
        <p:spPr>
          <a:xfrm>
            <a:off x="-3728789" y="3956788"/>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13: Suspenseful Riddle Activity</a:t>
            </a:r>
            <a:endParaRPr sz="900" b="1">
              <a:solidFill>
                <a:schemeClr val="dk1"/>
              </a:solidFill>
            </a:endParaRPr>
          </a:p>
        </p:txBody>
      </p:sp>
      <p:sp>
        <p:nvSpPr>
          <p:cNvPr id="161" name="Google Shape;161;p19"/>
          <p:cNvSpPr txBox="1"/>
          <p:nvPr/>
        </p:nvSpPr>
        <p:spPr>
          <a:xfrm>
            <a:off x="-1857126" y="3445138"/>
            <a:ext cx="16104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42: Word Referents - Furry Friends</a:t>
            </a:r>
            <a:endParaRPr sz="900" b="1">
              <a:solidFill>
                <a:schemeClr val="dk1"/>
              </a:solidFill>
            </a:endParaRPr>
          </a:p>
        </p:txBody>
      </p:sp>
      <p:sp>
        <p:nvSpPr>
          <p:cNvPr id="162" name="Google Shape;162;p19"/>
          <p:cNvSpPr txBox="1"/>
          <p:nvPr/>
        </p:nvSpPr>
        <p:spPr>
          <a:xfrm>
            <a:off x="-1780251" y="4170088"/>
            <a:ext cx="16104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44: Suspenseful Riddles</a:t>
            </a:r>
            <a:endParaRPr sz="900" b="1">
              <a:solidFill>
                <a:schemeClr val="dk1"/>
              </a:solidFill>
            </a:endParaRPr>
          </a:p>
        </p:txBody>
      </p:sp>
      <p:sp>
        <p:nvSpPr>
          <p:cNvPr id="163" name="Google Shape;163;p19"/>
          <p:cNvSpPr txBox="1"/>
          <p:nvPr/>
        </p:nvSpPr>
        <p:spPr>
          <a:xfrm>
            <a:off x="-1787523" y="4687050"/>
            <a:ext cx="16104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45: Suspenseful Patterns</a:t>
            </a:r>
            <a:endParaRPr sz="900" b="1">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graphicFrame>
        <p:nvGraphicFramePr>
          <p:cNvPr id="168" name="Google Shape;168;p20"/>
          <p:cNvGraphicFramePr/>
          <p:nvPr/>
        </p:nvGraphicFramePr>
        <p:xfrm>
          <a:off x="90511" y="878934"/>
          <a:ext cx="8963000" cy="2888075"/>
        </p:xfrm>
        <a:graphic>
          <a:graphicData uri="http://schemas.openxmlformats.org/drawingml/2006/table">
            <a:tbl>
              <a:tblPr>
                <a:noFill/>
                <a:tableStyleId>{09E87C10-94E1-4EB9-B7B6-BF413975E1DC}</a:tableStyleId>
              </a:tblPr>
              <a:tblGrid>
                <a:gridCol w="1792600">
                  <a:extLst>
                    <a:ext uri="{9D8B030D-6E8A-4147-A177-3AD203B41FA5}">
                      <a16:colId xmlns:a16="http://schemas.microsoft.com/office/drawing/2014/main" val="20000"/>
                    </a:ext>
                  </a:extLst>
                </a:gridCol>
                <a:gridCol w="1792600">
                  <a:extLst>
                    <a:ext uri="{9D8B030D-6E8A-4147-A177-3AD203B41FA5}">
                      <a16:colId xmlns:a16="http://schemas.microsoft.com/office/drawing/2014/main" val="20001"/>
                    </a:ext>
                  </a:extLst>
                </a:gridCol>
                <a:gridCol w="1792600">
                  <a:extLst>
                    <a:ext uri="{9D8B030D-6E8A-4147-A177-3AD203B41FA5}">
                      <a16:colId xmlns:a16="http://schemas.microsoft.com/office/drawing/2014/main" val="20002"/>
                    </a:ext>
                  </a:extLst>
                </a:gridCol>
                <a:gridCol w="1792600">
                  <a:extLst>
                    <a:ext uri="{9D8B030D-6E8A-4147-A177-3AD203B41FA5}">
                      <a16:colId xmlns:a16="http://schemas.microsoft.com/office/drawing/2014/main" val="20003"/>
                    </a:ext>
                  </a:extLst>
                </a:gridCol>
                <a:gridCol w="1792600">
                  <a:extLst>
                    <a:ext uri="{9D8B030D-6E8A-4147-A177-3AD203B41FA5}">
                      <a16:colId xmlns:a16="http://schemas.microsoft.com/office/drawing/2014/main" val="20004"/>
                    </a:ext>
                  </a:extLst>
                </a:gridCol>
              </a:tblGrid>
              <a:tr h="13879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5001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bl>
          </a:graphicData>
        </a:graphic>
      </p:graphicFrame>
      <p:sp>
        <p:nvSpPr>
          <p:cNvPr id="169" name="Google Shape;169;p20"/>
          <p:cNvSpPr txBox="1"/>
          <p:nvPr/>
        </p:nvSpPr>
        <p:spPr>
          <a:xfrm>
            <a:off x="-3745314" y="103288"/>
            <a:ext cx="1778700" cy="342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1: Sorting Details</a:t>
            </a:r>
            <a:endParaRPr sz="900" b="1">
              <a:solidFill>
                <a:schemeClr val="dk1"/>
              </a:solidFill>
            </a:endParaRPr>
          </a:p>
        </p:txBody>
      </p:sp>
      <p:sp>
        <p:nvSpPr>
          <p:cNvPr id="170" name="Google Shape;170;p20"/>
          <p:cNvSpPr txBox="1">
            <a:spLocks noGrp="1"/>
          </p:cNvSpPr>
          <p:nvPr>
            <p:ph type="title"/>
          </p:nvPr>
        </p:nvSpPr>
        <p:spPr>
          <a:xfrm>
            <a:off x="-9" y="-37942"/>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19-20: Focus Genre: Informational</a:t>
            </a:r>
            <a:endParaRPr/>
          </a:p>
          <a:p>
            <a:pPr marL="0" lvl="0" indent="0" algn="l" rtl="0">
              <a:spcBef>
                <a:spcPts val="0"/>
              </a:spcBef>
              <a:spcAft>
                <a:spcPts val="0"/>
              </a:spcAft>
              <a:buNone/>
            </a:pPr>
            <a:endParaRPr/>
          </a:p>
        </p:txBody>
      </p:sp>
      <p:sp>
        <p:nvSpPr>
          <p:cNvPr id="171" name="Google Shape;171;p20"/>
          <p:cNvSpPr txBox="1"/>
          <p:nvPr/>
        </p:nvSpPr>
        <p:spPr>
          <a:xfrm>
            <a:off x="-3728539" y="1401339"/>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2: Information Detectives - Diagrams with Labels</a:t>
            </a:r>
            <a:endParaRPr sz="900" b="1">
              <a:solidFill>
                <a:schemeClr val="dk1"/>
              </a:solidFill>
            </a:endParaRPr>
          </a:p>
        </p:txBody>
      </p:sp>
      <p:sp>
        <p:nvSpPr>
          <p:cNvPr id="172" name="Google Shape;172;p20"/>
          <p:cNvSpPr txBox="1"/>
          <p:nvPr/>
        </p:nvSpPr>
        <p:spPr>
          <a:xfrm>
            <a:off x="-3819039" y="2480702"/>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3: Informational Sentences Using Details</a:t>
            </a:r>
            <a:endParaRPr sz="900" b="1">
              <a:solidFill>
                <a:schemeClr val="dk1"/>
              </a:solidFill>
            </a:endParaRPr>
          </a:p>
        </p:txBody>
      </p:sp>
      <p:sp>
        <p:nvSpPr>
          <p:cNvPr id="173" name="Google Shape;173;p20"/>
          <p:cNvSpPr txBox="1"/>
          <p:nvPr/>
        </p:nvSpPr>
        <p:spPr>
          <a:xfrm>
            <a:off x="-1780125" y="1952713"/>
            <a:ext cx="16104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20: Information Detectives: Giraffes</a:t>
            </a:r>
            <a:endParaRPr sz="900" b="1">
              <a:solidFill>
                <a:schemeClr val="dk1"/>
              </a:solidFill>
            </a:endParaRPr>
          </a:p>
        </p:txBody>
      </p:sp>
      <p:sp>
        <p:nvSpPr>
          <p:cNvPr id="174" name="Google Shape;174;p20"/>
          <p:cNvSpPr txBox="1"/>
          <p:nvPr/>
        </p:nvSpPr>
        <p:spPr>
          <a:xfrm>
            <a:off x="-1778709" y="2651338"/>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21: Information Detectives: At the Beach</a:t>
            </a:r>
            <a:endParaRPr sz="900" b="1">
              <a:solidFill>
                <a:schemeClr val="dk1"/>
              </a:solidFill>
            </a:endParaRPr>
          </a:p>
        </p:txBody>
      </p:sp>
      <p:sp>
        <p:nvSpPr>
          <p:cNvPr id="175" name="Google Shape;175;p20"/>
          <p:cNvSpPr txBox="1"/>
          <p:nvPr/>
        </p:nvSpPr>
        <p:spPr>
          <a:xfrm>
            <a:off x="-1778709" y="3326788"/>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22: Information Detectives: Butterflies</a:t>
            </a:r>
            <a:endParaRPr sz="900" b="1">
              <a:solidFill>
                <a:schemeClr val="dk1"/>
              </a:solidFill>
            </a:endParaRPr>
          </a:p>
        </p:txBody>
      </p:sp>
      <p:sp>
        <p:nvSpPr>
          <p:cNvPr id="176" name="Google Shape;176;p20"/>
          <p:cNvSpPr txBox="1"/>
          <p:nvPr/>
        </p:nvSpPr>
        <p:spPr>
          <a:xfrm>
            <a:off x="-3745314" y="3465402"/>
            <a:ext cx="1778700" cy="465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Lesson 4: Response to Informational Text</a:t>
            </a:r>
            <a:endParaRPr sz="900" b="1">
              <a:solidFill>
                <a:schemeClr val="dk1"/>
              </a:solidFill>
            </a:endParaRPr>
          </a:p>
        </p:txBody>
      </p:sp>
      <p:sp>
        <p:nvSpPr>
          <p:cNvPr id="177" name="Google Shape;177;p20"/>
          <p:cNvSpPr txBox="1"/>
          <p:nvPr/>
        </p:nvSpPr>
        <p:spPr>
          <a:xfrm>
            <a:off x="-3745314" y="4131302"/>
            <a:ext cx="1778700" cy="6045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Lesson 5: Informational Text Features - Pictures and Captions</a:t>
            </a:r>
            <a:endParaRPr sz="900" b="1">
              <a:solidFill>
                <a:schemeClr val="dk1"/>
              </a:solidFill>
            </a:endParaRPr>
          </a:p>
        </p:txBody>
      </p:sp>
      <p:sp>
        <p:nvSpPr>
          <p:cNvPr id="178" name="Google Shape;178;p20"/>
          <p:cNvSpPr txBox="1"/>
          <p:nvPr/>
        </p:nvSpPr>
        <p:spPr>
          <a:xfrm>
            <a:off x="-1778709" y="41800"/>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17: Sorting at the Zoo</a:t>
            </a:r>
            <a:endParaRPr sz="900" b="1" i="1">
              <a:solidFill>
                <a:schemeClr val="dk1"/>
              </a:solidFill>
            </a:endParaRPr>
          </a:p>
        </p:txBody>
      </p:sp>
      <p:sp>
        <p:nvSpPr>
          <p:cNvPr id="179" name="Google Shape;179;p20"/>
          <p:cNvSpPr txBox="1"/>
          <p:nvPr/>
        </p:nvSpPr>
        <p:spPr>
          <a:xfrm>
            <a:off x="-1845707" y="534754"/>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18: Sorting Through the Year</a:t>
            </a:r>
            <a:endParaRPr sz="900" b="1" i="1">
              <a:solidFill>
                <a:schemeClr val="dk1"/>
              </a:solidFill>
            </a:endParaRPr>
          </a:p>
        </p:txBody>
      </p:sp>
      <p:sp>
        <p:nvSpPr>
          <p:cNvPr id="180" name="Google Shape;180;p20"/>
          <p:cNvSpPr txBox="1"/>
          <p:nvPr/>
        </p:nvSpPr>
        <p:spPr>
          <a:xfrm>
            <a:off x="-1800444" y="1069779"/>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None/>
            </a:pPr>
            <a:r>
              <a:rPr lang="en" sz="900" b="1">
                <a:solidFill>
                  <a:schemeClr val="dk1"/>
                </a:solidFill>
              </a:rPr>
              <a:t>Art Connections Lesson 19: Sorting Out Bugs</a:t>
            </a:r>
            <a:endParaRPr sz="900" b="1" i="1">
              <a:solidFill>
                <a:schemeClr val="dk1"/>
              </a:solidFill>
            </a:endParaRPr>
          </a:p>
        </p:txBody>
      </p:sp>
      <p:sp>
        <p:nvSpPr>
          <p:cNvPr id="181" name="Google Shape;181;p20"/>
          <p:cNvSpPr txBox="1"/>
          <p:nvPr/>
        </p:nvSpPr>
        <p:spPr>
          <a:xfrm>
            <a:off x="-1803122" y="4002251"/>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23:  Informational Sentences - Baby Animals</a:t>
            </a:r>
            <a:endParaRPr sz="900" b="1">
              <a:solidFill>
                <a:schemeClr val="dk1"/>
              </a:solidFill>
            </a:endParaRPr>
          </a:p>
        </p:txBody>
      </p:sp>
      <p:sp>
        <p:nvSpPr>
          <p:cNvPr id="182" name="Google Shape;182;p20"/>
          <p:cNvSpPr txBox="1"/>
          <p:nvPr/>
        </p:nvSpPr>
        <p:spPr>
          <a:xfrm>
            <a:off x="-1803122" y="4735801"/>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24: Informational Sentences - Diggers</a:t>
            </a:r>
            <a:endParaRPr sz="900" b="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graphicFrame>
        <p:nvGraphicFramePr>
          <p:cNvPr id="187" name="Google Shape;187;p21"/>
          <p:cNvGraphicFramePr/>
          <p:nvPr/>
        </p:nvGraphicFramePr>
        <p:xfrm>
          <a:off x="90511" y="878934"/>
          <a:ext cx="8963000" cy="4196500"/>
        </p:xfrm>
        <a:graphic>
          <a:graphicData uri="http://schemas.openxmlformats.org/drawingml/2006/table">
            <a:tbl>
              <a:tblPr>
                <a:noFill/>
                <a:tableStyleId>{09E87C10-94E1-4EB9-B7B6-BF413975E1DC}</a:tableStyleId>
              </a:tblPr>
              <a:tblGrid>
                <a:gridCol w="1792600">
                  <a:extLst>
                    <a:ext uri="{9D8B030D-6E8A-4147-A177-3AD203B41FA5}">
                      <a16:colId xmlns:a16="http://schemas.microsoft.com/office/drawing/2014/main" val="20000"/>
                    </a:ext>
                  </a:extLst>
                </a:gridCol>
                <a:gridCol w="1792600">
                  <a:extLst>
                    <a:ext uri="{9D8B030D-6E8A-4147-A177-3AD203B41FA5}">
                      <a16:colId xmlns:a16="http://schemas.microsoft.com/office/drawing/2014/main" val="20001"/>
                    </a:ext>
                  </a:extLst>
                </a:gridCol>
                <a:gridCol w="1792600">
                  <a:extLst>
                    <a:ext uri="{9D8B030D-6E8A-4147-A177-3AD203B41FA5}">
                      <a16:colId xmlns:a16="http://schemas.microsoft.com/office/drawing/2014/main" val="20002"/>
                    </a:ext>
                  </a:extLst>
                </a:gridCol>
                <a:gridCol w="1792600">
                  <a:extLst>
                    <a:ext uri="{9D8B030D-6E8A-4147-A177-3AD203B41FA5}">
                      <a16:colId xmlns:a16="http://schemas.microsoft.com/office/drawing/2014/main" val="20003"/>
                    </a:ext>
                  </a:extLst>
                </a:gridCol>
                <a:gridCol w="1792600">
                  <a:extLst>
                    <a:ext uri="{9D8B030D-6E8A-4147-A177-3AD203B41FA5}">
                      <a16:colId xmlns:a16="http://schemas.microsoft.com/office/drawing/2014/main" val="20004"/>
                    </a:ext>
                  </a:extLst>
                </a:gridCol>
              </a:tblGrid>
              <a:tr h="1387950">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15001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1308425">
                <a:tc>
                  <a:txBody>
                    <a:bodyPr/>
                    <a:lstStyle/>
                    <a:p>
                      <a:pPr marL="0" lvl="0" indent="0" algn="l" rtl="0">
                        <a:spcBef>
                          <a:spcPts val="0"/>
                        </a:spcBef>
                        <a:spcAft>
                          <a:spcPts val="0"/>
                        </a:spcAft>
                        <a:buNone/>
                      </a:pPr>
                      <a:endParaRPr sz="9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sz="14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
        <p:nvSpPr>
          <p:cNvPr id="188" name="Google Shape;188;p21"/>
          <p:cNvSpPr txBox="1">
            <a:spLocks noGrp="1"/>
          </p:cNvSpPr>
          <p:nvPr>
            <p:ph type="title"/>
          </p:nvPr>
        </p:nvSpPr>
        <p:spPr>
          <a:xfrm>
            <a:off x="1" y="-37950"/>
            <a:ext cx="90534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Weeks 21-23: Focus Genre: Informational Writing</a:t>
            </a:r>
            <a:endParaRPr/>
          </a:p>
          <a:p>
            <a:pPr marL="0" lvl="0" indent="0" algn="l" rtl="0">
              <a:spcBef>
                <a:spcPts val="0"/>
              </a:spcBef>
              <a:spcAft>
                <a:spcPts val="0"/>
              </a:spcAft>
              <a:buClr>
                <a:schemeClr val="dk1"/>
              </a:buClr>
              <a:buSzPct val="61111"/>
              <a:buFont typeface="Arial"/>
              <a:buNone/>
            </a:pPr>
            <a:r>
              <a:rPr lang="en" sz="1800"/>
              <a:t>Type the lesson name and number into the boxes as you plan for instruction.</a:t>
            </a:r>
            <a:endParaRPr sz="1800"/>
          </a:p>
          <a:p>
            <a:pPr marL="0" lvl="0" indent="0" algn="l" rtl="0">
              <a:spcBef>
                <a:spcPts val="0"/>
              </a:spcBef>
              <a:spcAft>
                <a:spcPts val="0"/>
              </a:spcAft>
              <a:buNone/>
            </a:pPr>
            <a:endParaRPr sz="2466"/>
          </a:p>
          <a:p>
            <a:pPr marL="0" lvl="0" indent="0" algn="l" rtl="0">
              <a:spcBef>
                <a:spcPts val="0"/>
              </a:spcBef>
              <a:spcAft>
                <a:spcPts val="0"/>
              </a:spcAft>
              <a:buNone/>
            </a:pPr>
            <a:endParaRPr/>
          </a:p>
        </p:txBody>
      </p:sp>
      <p:sp>
        <p:nvSpPr>
          <p:cNvPr id="189" name="Google Shape;189;p21"/>
          <p:cNvSpPr txBox="1"/>
          <p:nvPr/>
        </p:nvSpPr>
        <p:spPr>
          <a:xfrm>
            <a:off x="-3750539" y="2050426"/>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6: What Informational Books Tell Us</a:t>
            </a:r>
            <a:endParaRPr sz="1000" b="1">
              <a:solidFill>
                <a:schemeClr val="dk1"/>
              </a:solidFill>
            </a:endParaRPr>
          </a:p>
        </p:txBody>
      </p:sp>
      <p:sp>
        <p:nvSpPr>
          <p:cNvPr id="190" name="Google Shape;190;p21"/>
          <p:cNvSpPr txBox="1"/>
          <p:nvPr/>
        </p:nvSpPr>
        <p:spPr>
          <a:xfrm>
            <a:off x="-3727789" y="2838901"/>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7: Research - Let’s Find Out!</a:t>
            </a:r>
            <a:endParaRPr sz="1000" b="1">
              <a:solidFill>
                <a:schemeClr val="dk1"/>
              </a:solidFill>
            </a:endParaRPr>
          </a:p>
        </p:txBody>
      </p:sp>
      <p:sp>
        <p:nvSpPr>
          <p:cNvPr id="191" name="Google Shape;191;p21"/>
          <p:cNvSpPr txBox="1"/>
          <p:nvPr/>
        </p:nvSpPr>
        <p:spPr>
          <a:xfrm>
            <a:off x="-1875264" y="2142829"/>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28: Finding out About Apples</a:t>
            </a:r>
            <a:endParaRPr sz="900" b="1">
              <a:solidFill>
                <a:schemeClr val="dk1"/>
              </a:solidFill>
            </a:endParaRPr>
          </a:p>
        </p:txBody>
      </p:sp>
      <p:sp>
        <p:nvSpPr>
          <p:cNvPr id="192" name="Google Shape;192;p21"/>
          <p:cNvSpPr txBox="1"/>
          <p:nvPr/>
        </p:nvSpPr>
        <p:spPr>
          <a:xfrm>
            <a:off x="-1881326" y="2674929"/>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29: Research - Finding out About our Flag</a:t>
            </a:r>
            <a:endParaRPr sz="900" b="1">
              <a:solidFill>
                <a:schemeClr val="dk1"/>
              </a:solidFill>
            </a:endParaRPr>
          </a:p>
        </p:txBody>
      </p:sp>
      <p:sp>
        <p:nvSpPr>
          <p:cNvPr id="193" name="Google Shape;193;p21"/>
          <p:cNvSpPr txBox="1"/>
          <p:nvPr/>
        </p:nvSpPr>
        <p:spPr>
          <a:xfrm>
            <a:off x="-1830014" y="97954"/>
            <a:ext cx="1778700" cy="7431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25: Response to Text - Chicken and Egg</a:t>
            </a:r>
            <a:endParaRPr sz="900" b="1">
              <a:solidFill>
                <a:schemeClr val="dk1"/>
              </a:solidFill>
            </a:endParaRPr>
          </a:p>
          <a:p>
            <a:pPr marL="0" lvl="0" indent="0" algn="l" rtl="0">
              <a:spcBef>
                <a:spcPts val="0"/>
              </a:spcBef>
              <a:spcAft>
                <a:spcPts val="0"/>
              </a:spcAft>
              <a:buClr>
                <a:schemeClr val="dk1"/>
              </a:buClr>
              <a:buSzPts val="1100"/>
              <a:buFont typeface="Arial"/>
              <a:buNone/>
            </a:pPr>
            <a:endParaRPr sz="900" b="1">
              <a:solidFill>
                <a:schemeClr val="dk1"/>
              </a:solidFill>
            </a:endParaRPr>
          </a:p>
        </p:txBody>
      </p:sp>
      <p:sp>
        <p:nvSpPr>
          <p:cNvPr id="194" name="Google Shape;194;p21"/>
          <p:cNvSpPr txBox="1"/>
          <p:nvPr/>
        </p:nvSpPr>
        <p:spPr>
          <a:xfrm>
            <a:off x="-1830014" y="803867"/>
            <a:ext cx="1778700" cy="6045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26: Response to Text - On Track with Trains</a:t>
            </a:r>
            <a:endParaRPr sz="900" b="1">
              <a:solidFill>
                <a:schemeClr val="dk1"/>
              </a:solidFill>
            </a:endParaRPr>
          </a:p>
        </p:txBody>
      </p:sp>
      <p:sp>
        <p:nvSpPr>
          <p:cNvPr id="195" name="Google Shape;195;p21"/>
          <p:cNvSpPr txBox="1"/>
          <p:nvPr/>
        </p:nvSpPr>
        <p:spPr>
          <a:xfrm>
            <a:off x="-1830026" y="1481717"/>
            <a:ext cx="1778700" cy="465900"/>
          </a:xfrm>
          <a:prstGeom prst="rect">
            <a:avLst/>
          </a:prstGeom>
          <a:solidFill>
            <a:srgbClr val="FFF2CC"/>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Art Connection Lesson 27: There She Blows</a:t>
            </a:r>
            <a:endParaRPr sz="900" b="1">
              <a:solidFill>
                <a:schemeClr val="dk1"/>
              </a:solidFill>
            </a:endParaRPr>
          </a:p>
        </p:txBody>
      </p:sp>
      <p:sp>
        <p:nvSpPr>
          <p:cNvPr id="196" name="Google Shape;196;p21"/>
          <p:cNvSpPr txBox="1"/>
          <p:nvPr/>
        </p:nvSpPr>
        <p:spPr>
          <a:xfrm>
            <a:off x="-3727789" y="3636926"/>
            <a:ext cx="1778700" cy="6507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8: Using Digital Technology to Enhance Writing</a:t>
            </a:r>
            <a:endParaRPr sz="800" b="1">
              <a:solidFill>
                <a:schemeClr val="dk1"/>
              </a:solidFill>
            </a:endParaRPr>
          </a:p>
        </p:txBody>
      </p:sp>
      <p:sp>
        <p:nvSpPr>
          <p:cNvPr id="197" name="Google Shape;197;p21"/>
          <p:cNvSpPr txBox="1"/>
          <p:nvPr/>
        </p:nvSpPr>
        <p:spPr>
          <a:xfrm>
            <a:off x="-3750539" y="4509289"/>
            <a:ext cx="1778700" cy="4968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1000" b="1">
                <a:solidFill>
                  <a:schemeClr val="dk1"/>
                </a:solidFill>
              </a:rPr>
              <a:t>Lesson 9: Create a Class PowerPoint</a:t>
            </a:r>
            <a:endParaRPr sz="800" b="1">
              <a:solidFill>
                <a:schemeClr val="dk1"/>
              </a:solidFill>
            </a:endParaRPr>
          </a:p>
        </p:txBody>
      </p:sp>
      <p:sp>
        <p:nvSpPr>
          <p:cNvPr id="198" name="Google Shape;198;p21"/>
          <p:cNvSpPr txBox="1"/>
          <p:nvPr/>
        </p:nvSpPr>
        <p:spPr>
          <a:xfrm>
            <a:off x="-1818639" y="3910489"/>
            <a:ext cx="1778700" cy="312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800" b="1">
              <a:solidFill>
                <a:schemeClr val="dk1"/>
              </a:solidFill>
            </a:endParaRPr>
          </a:p>
        </p:txBody>
      </p:sp>
      <p:sp>
        <p:nvSpPr>
          <p:cNvPr id="199" name="Google Shape;199;p21"/>
          <p:cNvSpPr txBox="1"/>
          <p:nvPr/>
        </p:nvSpPr>
        <p:spPr>
          <a:xfrm>
            <a:off x="-1830014" y="4435714"/>
            <a:ext cx="1778700" cy="3120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endParaRPr sz="800" b="1">
              <a:solidFill>
                <a:schemeClr val="dk1"/>
              </a:solidFill>
            </a:endParaRPr>
          </a:p>
        </p:txBody>
      </p:sp>
      <p:sp>
        <p:nvSpPr>
          <p:cNvPr id="200" name="Google Shape;200;p21"/>
          <p:cNvSpPr txBox="1"/>
          <p:nvPr/>
        </p:nvSpPr>
        <p:spPr>
          <a:xfrm>
            <a:off x="-3757039" y="181002"/>
            <a:ext cx="1778700" cy="465900"/>
          </a:xfrm>
          <a:prstGeom prst="rect">
            <a:avLst/>
          </a:prstGeom>
          <a:solidFill>
            <a:srgbClr val="B6D7A8"/>
          </a:solidFill>
          <a:ln w="19050" cap="flat" cmpd="sng">
            <a:solidFill>
              <a:schemeClr val="dk1"/>
            </a:solidFill>
            <a:prstDash val="solid"/>
            <a:round/>
            <a:headEnd type="none" w="sm" len="sm"/>
            <a:tailEnd type="none" w="sm" len="sm"/>
          </a:ln>
        </p:spPr>
        <p:txBody>
          <a:bodyPr spcFirstLastPara="1" wrap="square" lIns="93500" tIns="93500" rIns="93500" bIns="93500" anchor="t" anchorCtr="0">
            <a:spAutoFit/>
          </a:bodyPr>
          <a:lstStyle/>
          <a:p>
            <a:pPr marL="0" lvl="0" indent="0" algn="l" rtl="0">
              <a:spcBef>
                <a:spcPts val="0"/>
              </a:spcBef>
              <a:spcAft>
                <a:spcPts val="0"/>
              </a:spcAft>
              <a:buClr>
                <a:schemeClr val="dk1"/>
              </a:buClr>
              <a:buSzPts val="1100"/>
              <a:buFont typeface="Arial"/>
              <a:buNone/>
            </a:pPr>
            <a:r>
              <a:rPr lang="en" sz="900" b="1">
                <a:solidFill>
                  <a:schemeClr val="dk1"/>
                </a:solidFill>
              </a:rPr>
              <a:t>Lesson 4: Response to Informational Text</a:t>
            </a:r>
            <a:endParaRPr sz="900" b="1">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1088</Words>
  <Application>Microsoft Macintosh PowerPoint</Application>
  <PresentationFormat>On-screen Show (16:9)</PresentationFormat>
  <Paragraphs>115</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PowerPoint Presentation</vt:lpstr>
      <vt:lpstr>Weeks 1-3: Building Literacy Routines: Genre and Summarizing</vt:lpstr>
      <vt:lpstr>Weeks 4-6: Building Literacy Routines: Genre and Summarizing</vt:lpstr>
      <vt:lpstr>Weeks 7-8: Building Literacy Routines-Genre and Summarizing  Use these weeks for lesson review and reinforcement - type the name of the lesson in the box and plan for your instruction.</vt:lpstr>
      <vt:lpstr>Weeks 9-11: Focus Genre: Narrative Writing</vt:lpstr>
      <vt:lpstr>Weeks 12-14:Focus Genre: Narrative Writing </vt:lpstr>
      <vt:lpstr>Weeks 15-18: Focus Genre: Narrative Writing  </vt:lpstr>
      <vt:lpstr>Weeks 19-20: Focus Genre: Informational </vt:lpstr>
      <vt:lpstr>Weeks 21-23: Focus Genre: Informational Writing Type the lesson name and number into the boxes as you plan for instruction.  </vt:lpstr>
      <vt:lpstr>Weeks 24-26: Focus Genre: Opinion Writing </vt:lpstr>
      <vt:lpstr>Weeks 27-30: End of Year Writing - Review and Reinforce Type the lesson name and number into the boxes and move them into the calendar for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Sharon Giardina</cp:lastModifiedBy>
  <cp:revision>1</cp:revision>
  <dcterms:modified xsi:type="dcterms:W3CDTF">2024-10-23T04:06:04Z</dcterms:modified>
</cp:coreProperties>
</file>